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2" r:id="rId6"/>
    <p:sldMasterId id="2147483696" r:id="rId7"/>
  </p:sldMasterIdLst>
  <p:notesMasterIdLst>
    <p:notesMasterId r:id="rId43"/>
  </p:notesMasterIdLst>
  <p:sldIdLst>
    <p:sldId id="412" r:id="rId8"/>
    <p:sldId id="273" r:id="rId9"/>
    <p:sldId id="413" r:id="rId10"/>
    <p:sldId id="416" r:id="rId11"/>
    <p:sldId id="414" r:id="rId12"/>
    <p:sldId id="429" r:id="rId13"/>
    <p:sldId id="433" r:id="rId14"/>
    <p:sldId id="417" r:id="rId15"/>
    <p:sldId id="418" r:id="rId16"/>
    <p:sldId id="419" r:id="rId17"/>
    <p:sldId id="415" r:id="rId18"/>
    <p:sldId id="420" r:id="rId19"/>
    <p:sldId id="430" r:id="rId20"/>
    <p:sldId id="431" r:id="rId21"/>
    <p:sldId id="379" r:id="rId22"/>
    <p:sldId id="391" r:id="rId23"/>
    <p:sldId id="432" r:id="rId24"/>
    <p:sldId id="436" r:id="rId25"/>
    <p:sldId id="437" r:id="rId26"/>
    <p:sldId id="438" r:id="rId27"/>
    <p:sldId id="439" r:id="rId28"/>
    <p:sldId id="440" r:id="rId29"/>
    <p:sldId id="435" r:id="rId30"/>
    <p:sldId id="411" r:id="rId31"/>
    <p:sldId id="390" r:id="rId32"/>
    <p:sldId id="404" r:id="rId33"/>
    <p:sldId id="403" r:id="rId34"/>
    <p:sldId id="421" r:id="rId35"/>
    <p:sldId id="434" r:id="rId36"/>
    <p:sldId id="423" r:id="rId37"/>
    <p:sldId id="424" r:id="rId38"/>
    <p:sldId id="425" r:id="rId39"/>
    <p:sldId id="426" r:id="rId40"/>
    <p:sldId id="427" r:id="rId41"/>
    <p:sldId id="42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6F8"/>
    <a:srgbClr val="7F7E7E"/>
    <a:srgbClr val="386319"/>
    <a:srgbClr val="BBDC00"/>
    <a:srgbClr val="6EC829"/>
    <a:srgbClr val="00AEEF"/>
    <a:srgbClr val="007AA5"/>
    <a:srgbClr val="3044B5"/>
    <a:srgbClr val="FF0093"/>
    <a:srgbClr val="FF5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87" autoAdjust="0"/>
  </p:normalViewPr>
  <p:slideViewPr>
    <p:cSldViewPr>
      <p:cViewPr varScale="1">
        <p:scale>
          <a:sx n="89" d="100"/>
          <a:sy n="89" d="100"/>
        </p:scale>
        <p:origin x="90"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i.CEERT28\Desktop\Dropbox\LCGS\Phase%20II\Other%20docs\Emissions%20-%20update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jimmy:Desktop:UCS%20PLEXOS%20Report:Summary%20Data%20and%20Figures%20Color%20Updat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jimmy:Desktop:UCS%20PLEXOS%20Report:Summary%20Data%20and%20Figures%20Color%20Update.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jimmy:Desktop:UCS%20PLEXOS%20Report:Summary%20Data%20and%20Figures%20Color%20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immy:Desktop:UCS%20PLEXOS%20Report:Summary%20Data%20and%20Figures%20Color%20Updat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jimmy:Desktop:UCS%20PLEXOS%20Report:Summary%20Data%20and%20Figures%20Color%20Updat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ocalhost\Users\lizanthony\Downloads\ramp_day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ocalhost\Users\lizanthony\Documents\LCGS\Difficult%20Day%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'2020-2050 only'!$B$12</c:f>
              <c:strCache>
                <c:ptCount val="1"/>
                <c:pt idx="0">
                  <c:v>CARB emissions trajectory to 2050</c:v>
                </c:pt>
              </c:strCache>
            </c:strRef>
          </c:tx>
          <c:spPr>
            <a:ln w="19050" cap="rnd">
              <a:solidFill>
                <a:schemeClr val="tx1"/>
              </a:solidFill>
              <a:round/>
            </a:ln>
            <a:effectLst/>
          </c:spPr>
          <c:marker>
            <c:symbol val="none"/>
          </c:marker>
          <c:xVal>
            <c:numRef>
              <c:f>'2020-2050 only'!$A$25:$A$63</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xVal>
          <c:yVal>
            <c:numRef>
              <c:f>'2020-2050 only'!$B$25:$B$63</c:f>
              <c:numCache>
                <c:formatCode>General</c:formatCode>
                <c:ptCount val="39"/>
                <c:pt idx="0">
                  <c:v>95.09</c:v>
                </c:pt>
                <c:pt idx="1">
                  <c:v>93.930449297356162</c:v>
                </c:pt>
                <c:pt idx="2">
                  <c:v>92.785038439406136</c:v>
                </c:pt>
                <c:pt idx="3">
                  <c:v>91.653595001429096</c:v>
                </c:pt>
                <c:pt idx="4">
                  <c:v>90.535948661291442</c:v>
                </c:pt>
                <c:pt idx="5">
                  <c:v>89.431931173808749</c:v>
                </c:pt>
                <c:pt idx="6">
                  <c:v>88.341376345420656</c:v>
                </c:pt>
                <c:pt idx="7">
                  <c:v>87.2641200091727</c:v>
                </c:pt>
                <c:pt idx="8" formatCode="0.0">
                  <c:v>86.2</c:v>
                </c:pt>
                <c:pt idx="9" formatCode="0.0">
                  <c:v>81.717600000000004</c:v>
                </c:pt>
                <c:pt idx="10" formatCode="0.0">
                  <c:v>77.468284800000006</c:v>
                </c:pt>
                <c:pt idx="11" formatCode="0.0">
                  <c:v>73.439933990399993</c:v>
                </c:pt>
                <c:pt idx="12" formatCode="0.0">
                  <c:v>69.621057422898801</c:v>
                </c:pt>
                <c:pt idx="13" formatCode="0.0">
                  <c:v>66.000762436908246</c:v>
                </c:pt>
                <c:pt idx="14" formatCode="0.0">
                  <c:v>62.568722790189199</c:v>
                </c:pt>
                <c:pt idx="15" formatCode="0.0">
                  <c:v>59.315149205099353</c:v>
                </c:pt>
                <c:pt idx="16" formatCode="0.0">
                  <c:v>56.230761446434201</c:v>
                </c:pt>
                <c:pt idx="17" formatCode="0.0">
                  <c:v>53.306761851219143</c:v>
                </c:pt>
                <c:pt idx="18" formatCode="0.0">
                  <c:v>50.534810234956183</c:v>
                </c:pt>
                <c:pt idx="19" formatCode="0.0">
                  <c:v>47.907000102738422</c:v>
                </c:pt>
                <c:pt idx="20" formatCode="0.0">
                  <c:v>45.415836097395967</c:v>
                </c:pt>
                <c:pt idx="21" formatCode="0.0">
                  <c:v>43.054212620331462</c:v>
                </c:pt>
                <c:pt idx="22" formatCode="0.0">
                  <c:v>40.81539356407422</c:v>
                </c:pt>
                <c:pt idx="23" formatCode="0.0">
                  <c:v>38.692993098742363</c:v>
                </c:pt>
                <c:pt idx="24" formatCode="0.0">
                  <c:v>36.680957457607327</c:v>
                </c:pt>
                <c:pt idx="25" formatCode="0.0">
                  <c:v>34.77354766981199</c:v>
                </c:pt>
                <c:pt idx="26" formatCode="0.0">
                  <c:v>32.965323190981913</c:v>
                </c:pt>
                <c:pt idx="27" formatCode="0.0">
                  <c:v>31.251126385050849</c:v>
                </c:pt>
                <c:pt idx="28" formatCode="0.0">
                  <c:v>29.626067813028211</c:v>
                </c:pt>
                <c:pt idx="29" formatCode="0.0">
                  <c:v>28.085512286750479</c:v>
                </c:pt>
                <c:pt idx="30" formatCode="0.0">
                  <c:v>26.625065647839701</c:v>
                </c:pt>
                <c:pt idx="31" formatCode="0.0">
                  <c:v>25.240562234152019</c:v>
                </c:pt>
                <c:pt idx="32" formatCode="0.0">
                  <c:v>23.928052997976121</c:v>
                </c:pt>
                <c:pt idx="33" formatCode="0.0">
                  <c:v>22.683794242081369</c:v>
                </c:pt>
                <c:pt idx="34" formatCode="0.0">
                  <c:v>21.504236941493129</c:v>
                </c:pt>
                <c:pt idx="35" formatCode="0.0">
                  <c:v>20.386016620535489</c:v>
                </c:pt>
                <c:pt idx="36" formatCode="0.0">
                  <c:v>19.325943756267641</c:v>
                </c:pt>
                <c:pt idx="37" formatCode="0.0">
                  <c:v>18.32099468094173</c:v>
                </c:pt>
                <c:pt idx="38" formatCode="0.0">
                  <c:v>17.36830295753272</c:v>
                </c:pt>
              </c:numCache>
            </c:numRef>
          </c:yVal>
          <c:smooth val="0"/>
        </c:ser>
        <c:ser>
          <c:idx val="1"/>
          <c:order val="1"/>
          <c:tx>
            <c:strRef>
              <c:f>'2020-2050 only'!$C$12</c:f>
              <c:strCache>
                <c:ptCount val="1"/>
                <c:pt idx="0">
                  <c:v>Enpoints</c:v>
                </c:pt>
              </c:strCache>
            </c:strRef>
          </c:tx>
          <c:spPr>
            <a:ln w="19050" cap="rnd">
              <a:noFill/>
              <a:round/>
            </a:ln>
            <a:effectLst/>
          </c:spPr>
          <c:marker>
            <c:symbol val="circle"/>
            <c:size val="7"/>
            <c:spPr>
              <a:solidFill>
                <a:schemeClr val="tx1"/>
              </a:solidFill>
              <a:ln w="9525">
                <a:solidFill>
                  <a:schemeClr val="tx1"/>
                </a:solidFill>
              </a:ln>
              <a:effectLst/>
            </c:spPr>
          </c:marker>
          <c:dPt>
            <c:idx val="8"/>
            <c:bubble3D val="0"/>
          </c:dPt>
          <c:dPt>
            <c:idx val="18"/>
            <c:marker>
              <c:spPr>
                <a:noFill/>
                <a:ln w="22225">
                  <a:solidFill>
                    <a:schemeClr val="tx1"/>
                  </a:solidFill>
                </a:ln>
                <a:effectLst/>
              </c:spPr>
            </c:marker>
            <c:bubble3D val="0"/>
          </c:dPt>
          <c:dPt>
            <c:idx val="30"/>
            <c:marker>
              <c:spPr>
                <a:noFill/>
                <a:ln w="22225">
                  <a:solidFill>
                    <a:schemeClr val="tx1"/>
                  </a:solidFill>
                </a:ln>
                <a:effectLst/>
              </c:spPr>
            </c:marker>
            <c:bubble3D val="0"/>
          </c:dPt>
          <c:dPt>
            <c:idx val="38"/>
            <c:bubble3D val="0"/>
          </c:dPt>
          <c:xVal>
            <c:numRef>
              <c:f>'2020-2050 only'!$A$25:$A$63</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xVal>
          <c:yVal>
            <c:numRef>
              <c:f>'2020-2050 only'!$C$25:$C$63</c:f>
              <c:numCache>
                <c:formatCode>General</c:formatCode>
                <c:ptCount val="39"/>
                <c:pt idx="0">
                  <c:v>95.09</c:v>
                </c:pt>
                <c:pt idx="8" formatCode="0.0">
                  <c:v>86.2</c:v>
                </c:pt>
                <c:pt idx="38" formatCode="0.0">
                  <c:v>17.239999999999991</c:v>
                </c:pt>
              </c:numCache>
            </c:numRef>
          </c:yVal>
          <c:smooth val="0"/>
        </c:ser>
        <c:ser>
          <c:idx val="3"/>
          <c:order val="2"/>
          <c:tx>
            <c:strRef>
              <c:f>'2020-2050 only'!$E$12</c:f>
              <c:strCache>
                <c:ptCount val="1"/>
                <c:pt idx="0">
                  <c:v>Baseline Case results</c:v>
                </c:pt>
              </c:strCache>
            </c:strRef>
          </c:tx>
          <c:spPr>
            <a:ln w="19050" cap="rnd">
              <a:noFill/>
              <a:round/>
            </a:ln>
            <a:effectLst/>
          </c:spPr>
          <c:marker>
            <c:symbol val="circle"/>
            <c:size val="5"/>
            <c:spPr>
              <a:solidFill>
                <a:srgbClr val="FFB90F"/>
              </a:solidFill>
              <a:ln w="9525">
                <a:solidFill>
                  <a:schemeClr val="accent4"/>
                </a:solidFill>
              </a:ln>
              <a:effectLst/>
            </c:spPr>
          </c:marker>
          <c:dPt>
            <c:idx val="18"/>
            <c:marker>
              <c:symbol val="circle"/>
              <c:size val="10"/>
            </c:marker>
            <c:bubble3D val="0"/>
          </c:dPt>
          <c:xVal>
            <c:numRef>
              <c:f>'2020-2050 only'!$A$25:$A$63</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xVal>
          <c:yVal>
            <c:numRef>
              <c:f>'2020-2050 only'!$E$25:$E$63</c:f>
              <c:numCache>
                <c:formatCode>General</c:formatCode>
                <c:ptCount val="39"/>
                <c:pt idx="18">
                  <c:v>79.900000000000006</c:v>
                </c:pt>
              </c:numCache>
            </c:numRef>
          </c:yVal>
          <c:smooth val="0"/>
        </c:ser>
        <c:ser>
          <c:idx val="4"/>
          <c:order val="3"/>
          <c:tx>
            <c:strRef>
              <c:f>'2020-2050 only'!$G$12</c:f>
              <c:strCache>
                <c:ptCount val="1"/>
                <c:pt idx="0">
                  <c:v>GHG Target Case results</c:v>
                </c:pt>
              </c:strCache>
            </c:strRef>
          </c:tx>
          <c:spPr>
            <a:ln w="19050" cap="rnd">
              <a:noFill/>
              <a:round/>
            </a:ln>
            <a:effectLst/>
          </c:spPr>
          <c:marker>
            <c:symbol val="circle"/>
            <c:size val="5"/>
            <c:spPr>
              <a:solidFill>
                <a:srgbClr val="008B8B"/>
              </a:solidFill>
              <a:ln w="9525">
                <a:solidFill>
                  <a:schemeClr val="accent5"/>
                </a:solidFill>
              </a:ln>
              <a:effectLst/>
            </c:spPr>
          </c:marker>
          <c:dPt>
            <c:idx val="18"/>
            <c:marker>
              <c:symbol val="circle"/>
              <c:size val="10"/>
            </c:marker>
            <c:bubble3D val="0"/>
          </c:dPt>
          <c:xVal>
            <c:numRef>
              <c:f>'2020-2050 only'!$A$25:$A$63</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xVal>
          <c:yVal>
            <c:numRef>
              <c:f>'2020-2050 only'!$G$25:$G$63</c:f>
              <c:numCache>
                <c:formatCode>General</c:formatCode>
                <c:ptCount val="39"/>
                <c:pt idx="18">
                  <c:v>42.4</c:v>
                </c:pt>
              </c:numCache>
            </c:numRef>
          </c:yVal>
          <c:smooth val="0"/>
        </c:ser>
        <c:ser>
          <c:idx val="5"/>
          <c:order val="4"/>
          <c:tx>
            <c:strRef>
              <c:f>'2020-2050 only'!$H$12</c:f>
              <c:strCache>
                <c:ptCount val="1"/>
                <c:pt idx="0">
                  <c:v>Accelerated Case results (Phase I)</c:v>
                </c:pt>
              </c:strCache>
            </c:strRef>
          </c:tx>
          <c:spPr>
            <a:ln w="19050" cap="rnd">
              <a:noFill/>
              <a:round/>
            </a:ln>
            <a:effectLst/>
          </c:spPr>
          <c:marker>
            <c:symbol val="circle"/>
            <c:size val="5"/>
            <c:spPr>
              <a:solidFill>
                <a:srgbClr val="00008B"/>
              </a:solidFill>
              <a:ln w="9525">
                <a:solidFill>
                  <a:srgbClr val="00008B"/>
                </a:solidFill>
              </a:ln>
              <a:effectLst/>
            </c:spPr>
          </c:marker>
          <c:dPt>
            <c:idx val="18"/>
            <c:marker>
              <c:symbol val="circle"/>
              <c:size val="10"/>
            </c:marker>
            <c:bubble3D val="0"/>
          </c:dPt>
          <c:xVal>
            <c:numRef>
              <c:f>'2020-2050 only'!$A$25:$A$63</c:f>
              <c:numCache>
                <c:formatCode>General</c:formatCode>
                <c:ptCount val="3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numCache>
            </c:numRef>
          </c:xVal>
          <c:yVal>
            <c:numRef>
              <c:f>'2020-2050 only'!$H$25:$H$63</c:f>
              <c:numCache>
                <c:formatCode>General</c:formatCode>
                <c:ptCount val="39"/>
                <c:pt idx="18">
                  <c:v>26.8</c:v>
                </c:pt>
              </c:numCache>
            </c:numRef>
          </c:yVal>
          <c:smooth val="0"/>
        </c:ser>
        <c:ser>
          <c:idx val="6"/>
          <c:order val="5"/>
          <c:tx>
            <c:strRef>
              <c:f>'2020-2050 only'!$F$12</c:f>
              <c:strCache>
                <c:ptCount val="1"/>
                <c:pt idx="0">
                  <c:v>55% RE, BAU Case results</c:v>
                </c:pt>
              </c:strCache>
            </c:strRef>
          </c:tx>
          <c:spPr>
            <a:ln w="19050" cap="rnd">
              <a:noFill/>
              <a:round/>
            </a:ln>
            <a:effectLst/>
          </c:spPr>
          <c:marker>
            <c:symbol val="circle"/>
            <c:size val="5"/>
            <c:spPr>
              <a:solidFill>
                <a:schemeClr val="accent2">
                  <a:lumMod val="75000"/>
                </a:schemeClr>
              </a:solidFill>
              <a:ln w="9525">
                <a:solidFill>
                  <a:schemeClr val="accent2">
                    <a:lumMod val="75000"/>
                  </a:schemeClr>
                </a:solidFill>
              </a:ln>
              <a:effectLst/>
            </c:spPr>
          </c:marker>
          <c:dPt>
            <c:idx val="30"/>
            <c:marker>
              <c:symbol val="circle"/>
              <c:size val="10"/>
            </c:marker>
            <c:bubble3D val="0"/>
          </c:dPt>
          <c:xVal>
            <c:numRef>
              <c:f>'2020-2050 only'!$A$13:$A$63</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xVal>
          <c:yVal>
            <c:numRef>
              <c:f>'2020-2050 only'!$F$13:$F$63</c:f>
              <c:numCache>
                <c:formatCode>General</c:formatCode>
                <c:ptCount val="51"/>
                <c:pt idx="30">
                  <c:v>50.6</c:v>
                </c:pt>
              </c:numCache>
            </c:numRef>
          </c:yVal>
          <c:smooth val="0"/>
        </c:ser>
        <c:dLbls>
          <c:showLegendKey val="0"/>
          <c:showVal val="0"/>
          <c:showCatName val="0"/>
          <c:showSerName val="0"/>
          <c:showPercent val="0"/>
          <c:showBubbleSize val="0"/>
        </c:dLbls>
        <c:axId val="379007392"/>
        <c:axId val="379007784"/>
      </c:scatterChart>
      <c:valAx>
        <c:axId val="379007392"/>
        <c:scaling>
          <c:orientation val="minMax"/>
          <c:max val="2050"/>
          <c:min val="20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79007784"/>
        <c:crosses val="autoZero"/>
        <c:crossBetween val="midCat"/>
        <c:majorUnit val="10"/>
      </c:valAx>
      <c:valAx>
        <c:axId val="3790077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Electric sector emissions (MMT)</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79007392"/>
        <c:crosses val="autoZero"/>
        <c:crossBetween val="midCat"/>
      </c:valAx>
      <c:spPr>
        <a:noFill/>
        <a:ln>
          <a:noFill/>
        </a:ln>
        <a:effectLst/>
      </c:spPr>
    </c:plotArea>
    <c:legend>
      <c:legendPos val="r"/>
      <c:legendEntry>
        <c:idx val="1"/>
        <c:delete val="1"/>
      </c:legendEntry>
      <c:layout>
        <c:manualLayout>
          <c:xMode val="edge"/>
          <c:yMode val="edge"/>
          <c:x val="0.76137146400121902"/>
          <c:y val="0.39265982263635502"/>
          <c:w val="0.23862853599878101"/>
          <c:h val="0.2198925869745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Target'!$J$1</c:f>
              <c:strCache>
                <c:ptCount val="1"/>
                <c:pt idx="0">
                  <c:v>NetLoad-Imports</c:v>
                </c:pt>
              </c:strCache>
            </c:strRef>
          </c:tx>
          <c:spPr>
            <a:ln w="19050" cap="rnd">
              <a:solidFill>
                <a:schemeClr val="accent1"/>
              </a:solidFill>
              <a:round/>
            </a:ln>
            <a:effectLst/>
          </c:spPr>
          <c:marker>
            <c:symbol val="none"/>
          </c:marker>
          <c:xVal>
            <c:numRef>
              <c:f>'Feb 8 Target'!$A$2:$A$25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Target'!$J$2:$J$25</c:f>
              <c:numCache>
                <c:formatCode>_(* #,##0_);_(* \(#,##0\);_(* "-"??_);_(@_)</c:formatCode>
                <c:ptCount val="24"/>
                <c:pt idx="0">
                  <c:v>17183.147229167869</c:v>
                </c:pt>
                <c:pt idx="1">
                  <c:v>15739.32041187994</c:v>
                </c:pt>
                <c:pt idx="2">
                  <c:v>15654.95763251439</c:v>
                </c:pt>
                <c:pt idx="3">
                  <c:v>15948.967105953619</c:v>
                </c:pt>
                <c:pt idx="4">
                  <c:v>15884.727399901591</c:v>
                </c:pt>
                <c:pt idx="5">
                  <c:v>14976.98970073097</c:v>
                </c:pt>
                <c:pt idx="6">
                  <c:v>15912.035531697989</c:v>
                </c:pt>
                <c:pt idx="7">
                  <c:v>8510.8941884476426</c:v>
                </c:pt>
                <c:pt idx="8">
                  <c:v>4671.0092703522596</c:v>
                </c:pt>
                <c:pt idx="9">
                  <c:v>1086.59119271243</c:v>
                </c:pt>
                <c:pt idx="10">
                  <c:v>-842.33406703055437</c:v>
                </c:pt>
                <c:pt idx="11">
                  <c:v>-2121.0181939382769</c:v>
                </c:pt>
                <c:pt idx="12">
                  <c:v>-2684.6299162943301</c:v>
                </c:pt>
                <c:pt idx="13">
                  <c:v>-2711.5032704441869</c:v>
                </c:pt>
                <c:pt idx="14">
                  <c:v>-1131.6019425468519</c:v>
                </c:pt>
                <c:pt idx="15">
                  <c:v>2675.1063929601601</c:v>
                </c:pt>
                <c:pt idx="16">
                  <c:v>9171.4460532414287</c:v>
                </c:pt>
                <c:pt idx="17">
                  <c:v>15064.08859884097</c:v>
                </c:pt>
                <c:pt idx="18">
                  <c:v>17049.829278165489</c:v>
                </c:pt>
                <c:pt idx="19">
                  <c:v>16895.026970386549</c:v>
                </c:pt>
                <c:pt idx="20">
                  <c:v>15726.91231939136</c:v>
                </c:pt>
                <c:pt idx="21">
                  <c:v>14154.5368717243</c:v>
                </c:pt>
                <c:pt idx="22">
                  <c:v>13680.918434548799</c:v>
                </c:pt>
                <c:pt idx="23">
                  <c:v>12133.384452082049</c:v>
                </c:pt>
              </c:numCache>
            </c:numRef>
          </c:yVal>
          <c:smooth val="1"/>
        </c:ser>
        <c:dLbls>
          <c:showLegendKey val="0"/>
          <c:showVal val="0"/>
          <c:showCatName val="0"/>
          <c:showSerName val="0"/>
          <c:showPercent val="0"/>
          <c:showBubbleSize val="0"/>
        </c:dLbls>
        <c:axId val="401789328"/>
        <c:axId val="440154080"/>
      </c:scatterChart>
      <c:valAx>
        <c:axId val="401789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54080"/>
        <c:crosses val="autoZero"/>
        <c:crossBetween val="midCat"/>
      </c:valAx>
      <c:valAx>
        <c:axId val="440154080"/>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89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BAU'!$J$1</c:f>
              <c:strCache>
                <c:ptCount val="1"/>
                <c:pt idx="0">
                  <c:v>NetLoad-Imports</c:v>
                </c:pt>
              </c:strCache>
            </c:strRef>
          </c:tx>
          <c:spPr>
            <a:ln w="19050" cap="rnd">
              <a:solidFill>
                <a:schemeClr val="accent1"/>
              </a:solidFill>
              <a:round/>
            </a:ln>
            <a:effectLst/>
          </c:spPr>
          <c:marker>
            <c:symbol val="none"/>
          </c:marker>
          <c:xVal>
            <c:numRef>
              <c:f>'Feb 8 BAU'!$A$2:$A$25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BAU'!$J$2:$J$25</c:f>
              <c:numCache>
                <c:formatCode>_(* #,##0_);_(* \(#,##0\);_(* "-"??_);_(@_)</c:formatCode>
                <c:ptCount val="24"/>
                <c:pt idx="0">
                  <c:v>18033.770001523921</c:v>
                </c:pt>
                <c:pt idx="1">
                  <c:v>17721.73642840928</c:v>
                </c:pt>
                <c:pt idx="2">
                  <c:v>15787.768802404829</c:v>
                </c:pt>
                <c:pt idx="3">
                  <c:v>16524.6389431639</c:v>
                </c:pt>
                <c:pt idx="4">
                  <c:v>16555.108356051151</c:v>
                </c:pt>
                <c:pt idx="5">
                  <c:v>15663.66937736108</c:v>
                </c:pt>
                <c:pt idx="6">
                  <c:v>16499.978183789361</c:v>
                </c:pt>
                <c:pt idx="7">
                  <c:v>8247.9429137773714</c:v>
                </c:pt>
                <c:pt idx="8">
                  <c:v>1156.45182808459</c:v>
                </c:pt>
                <c:pt idx="9">
                  <c:v>-4817.6364212686703</c:v>
                </c:pt>
                <c:pt idx="10">
                  <c:v>-9308.4130506345791</c:v>
                </c:pt>
                <c:pt idx="11">
                  <c:v>-12181.417449356721</c:v>
                </c:pt>
                <c:pt idx="12">
                  <c:v>-13253.69973749481</c:v>
                </c:pt>
                <c:pt idx="13">
                  <c:v>-11834.07247048399</c:v>
                </c:pt>
                <c:pt idx="14">
                  <c:v>-7746.507997384605</c:v>
                </c:pt>
                <c:pt idx="15">
                  <c:v>278.89826386316048</c:v>
                </c:pt>
                <c:pt idx="16">
                  <c:v>11463.806043768331</c:v>
                </c:pt>
                <c:pt idx="17">
                  <c:v>17963.527701781681</c:v>
                </c:pt>
                <c:pt idx="18">
                  <c:v>20566.692034880729</c:v>
                </c:pt>
                <c:pt idx="19">
                  <c:v>20014.599962575441</c:v>
                </c:pt>
                <c:pt idx="20">
                  <c:v>18254.892876651571</c:v>
                </c:pt>
                <c:pt idx="21">
                  <c:v>17609.49647230062</c:v>
                </c:pt>
                <c:pt idx="22">
                  <c:v>15897.74994046278</c:v>
                </c:pt>
                <c:pt idx="23">
                  <c:v>15438.29090242434</c:v>
                </c:pt>
              </c:numCache>
            </c:numRef>
          </c:yVal>
          <c:smooth val="1"/>
        </c:ser>
        <c:dLbls>
          <c:showLegendKey val="0"/>
          <c:showVal val="0"/>
          <c:showCatName val="0"/>
          <c:showSerName val="0"/>
          <c:showPercent val="0"/>
          <c:showBubbleSize val="0"/>
        </c:dLbls>
        <c:axId val="440151336"/>
        <c:axId val="440144672"/>
      </c:scatterChart>
      <c:valAx>
        <c:axId val="440151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44672"/>
        <c:crosses val="autoZero"/>
        <c:crossBetween val="midCat"/>
      </c:valAx>
      <c:valAx>
        <c:axId val="440144672"/>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51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Target'!$K$1</c:f>
              <c:strCache>
                <c:ptCount val="1"/>
                <c:pt idx="0">
                  <c:v>NetLoad-Imports-Storage</c:v>
                </c:pt>
              </c:strCache>
            </c:strRef>
          </c:tx>
          <c:spPr>
            <a:ln w="19050" cap="rnd">
              <a:solidFill>
                <a:schemeClr val="accent1"/>
              </a:solidFill>
              <a:round/>
            </a:ln>
            <a:effectLst/>
          </c:spPr>
          <c:marker>
            <c:symbol val="none"/>
          </c:marker>
          <c:xVal>
            <c:numRef>
              <c:f>'Feb 8 Target'!$A$2:$A$25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Target'!$K$2:$K$25</c:f>
              <c:numCache>
                <c:formatCode>_(* #,##0_);_(* \(#,##0\);_(* "-"??_);_(@_)</c:formatCode>
                <c:ptCount val="24"/>
                <c:pt idx="0">
                  <c:v>17210.29723069787</c:v>
                </c:pt>
                <c:pt idx="1">
                  <c:v>15766.470413409939</c:v>
                </c:pt>
                <c:pt idx="2">
                  <c:v>15094.95763251439</c:v>
                </c:pt>
                <c:pt idx="3">
                  <c:v>16696.544040103621</c:v>
                </c:pt>
                <c:pt idx="4">
                  <c:v>16352.5034001616</c:v>
                </c:pt>
                <c:pt idx="5">
                  <c:v>15393.918955930971</c:v>
                </c:pt>
                <c:pt idx="6">
                  <c:v>14797.694967898</c:v>
                </c:pt>
                <c:pt idx="7">
                  <c:v>7801.2001770072466</c:v>
                </c:pt>
                <c:pt idx="8">
                  <c:v>6370.8914522517616</c:v>
                </c:pt>
                <c:pt idx="9">
                  <c:v>3723.7912125424309</c:v>
                </c:pt>
                <c:pt idx="10">
                  <c:v>3421.573414929444</c:v>
                </c:pt>
                <c:pt idx="11">
                  <c:v>1884.781831991726</c:v>
                </c:pt>
                <c:pt idx="12">
                  <c:v>705.67010963567247</c:v>
                </c:pt>
                <c:pt idx="13">
                  <c:v>438.88653777581192</c:v>
                </c:pt>
                <c:pt idx="14">
                  <c:v>2512.405911113146</c:v>
                </c:pt>
                <c:pt idx="15">
                  <c:v>5869.357618874963</c:v>
                </c:pt>
                <c:pt idx="16">
                  <c:v>9134.7932618114301</c:v>
                </c:pt>
                <c:pt idx="17">
                  <c:v>10950.986473284869</c:v>
                </c:pt>
                <c:pt idx="18">
                  <c:v>12906.7715902695</c:v>
                </c:pt>
                <c:pt idx="19">
                  <c:v>12945.57721389067</c:v>
                </c:pt>
                <c:pt idx="20">
                  <c:v>13369.41856072806</c:v>
                </c:pt>
                <c:pt idx="21">
                  <c:v>12154.871163883899</c:v>
                </c:pt>
                <c:pt idx="22">
                  <c:v>12720.899484510401</c:v>
                </c:pt>
                <c:pt idx="23">
                  <c:v>12133.384452082049</c:v>
                </c:pt>
              </c:numCache>
            </c:numRef>
          </c:yVal>
          <c:smooth val="1"/>
        </c:ser>
        <c:dLbls>
          <c:showLegendKey val="0"/>
          <c:showVal val="0"/>
          <c:showCatName val="0"/>
          <c:showSerName val="0"/>
          <c:showPercent val="0"/>
          <c:showBubbleSize val="0"/>
        </c:dLbls>
        <c:axId val="440141928"/>
        <c:axId val="323589272"/>
      </c:scatterChart>
      <c:valAx>
        <c:axId val="440141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89272"/>
        <c:crosses val="autoZero"/>
        <c:crossBetween val="midCat"/>
      </c:valAx>
      <c:valAx>
        <c:axId val="323589272"/>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419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BAU'!$K$1</c:f>
              <c:strCache>
                <c:ptCount val="1"/>
                <c:pt idx="0">
                  <c:v>NetLoad-Imports-Storage</c:v>
                </c:pt>
              </c:strCache>
            </c:strRef>
          </c:tx>
          <c:spPr>
            <a:ln w="19050" cap="rnd">
              <a:solidFill>
                <a:schemeClr val="accent1"/>
              </a:solidFill>
              <a:round/>
            </a:ln>
            <a:effectLst/>
          </c:spPr>
          <c:marker>
            <c:symbol val="none"/>
          </c:marker>
          <c:xVal>
            <c:numRef>
              <c:f>'Feb 8 BAU'!$A$2:$A$25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BAU'!$K$2:$K$25</c:f>
              <c:numCache>
                <c:formatCode>_(* #,##0_);_(* \(#,##0\);_(* "-"??_);_(@_)</c:formatCode>
                <c:ptCount val="24"/>
                <c:pt idx="0">
                  <c:v>16458.40195867731</c:v>
                </c:pt>
                <c:pt idx="1">
                  <c:v>15596.23833245268</c:v>
                </c:pt>
                <c:pt idx="2">
                  <c:v>15248.710419137229</c:v>
                </c:pt>
                <c:pt idx="3">
                  <c:v>14690.102854887289</c:v>
                </c:pt>
                <c:pt idx="4">
                  <c:v>14878.05074589455</c:v>
                </c:pt>
                <c:pt idx="5">
                  <c:v>14193.62443661448</c:v>
                </c:pt>
                <c:pt idx="6">
                  <c:v>13726.283000552759</c:v>
                </c:pt>
                <c:pt idx="7">
                  <c:v>10279.76543860078</c:v>
                </c:pt>
                <c:pt idx="8">
                  <c:v>4900.1985822939232</c:v>
                </c:pt>
                <c:pt idx="9">
                  <c:v>1522.2989291357701</c:v>
                </c:pt>
                <c:pt idx="10">
                  <c:v>-1712.400174526005</c:v>
                </c:pt>
                <c:pt idx="11">
                  <c:v>-3698.8283926186741</c:v>
                </c:pt>
                <c:pt idx="12">
                  <c:v>-5043.4865427038667</c:v>
                </c:pt>
                <c:pt idx="13">
                  <c:v>-4374.0480998560824</c:v>
                </c:pt>
                <c:pt idx="14">
                  <c:v>-1715.3322612611701</c:v>
                </c:pt>
                <c:pt idx="15">
                  <c:v>4034.9471390113699</c:v>
                </c:pt>
                <c:pt idx="16">
                  <c:v>10901.23304918173</c:v>
                </c:pt>
                <c:pt idx="17">
                  <c:v>13232.92222251688</c:v>
                </c:pt>
                <c:pt idx="18">
                  <c:v>14658.63598840413</c:v>
                </c:pt>
                <c:pt idx="19">
                  <c:v>15044.193612876899</c:v>
                </c:pt>
                <c:pt idx="20">
                  <c:v>14060.613927699569</c:v>
                </c:pt>
                <c:pt idx="21">
                  <c:v>13816.12308737662</c:v>
                </c:pt>
                <c:pt idx="22">
                  <c:v>12976.112268475579</c:v>
                </c:pt>
                <c:pt idx="23">
                  <c:v>13323.767773067741</c:v>
                </c:pt>
              </c:numCache>
            </c:numRef>
          </c:yVal>
          <c:smooth val="1"/>
        </c:ser>
        <c:dLbls>
          <c:showLegendKey val="0"/>
          <c:showVal val="0"/>
          <c:showCatName val="0"/>
          <c:showSerName val="0"/>
          <c:showPercent val="0"/>
          <c:showBubbleSize val="0"/>
        </c:dLbls>
        <c:axId val="323584960"/>
        <c:axId val="323591232"/>
      </c:scatterChart>
      <c:valAx>
        <c:axId val="323584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91232"/>
        <c:crosses val="autoZero"/>
        <c:crossBetween val="midCat"/>
      </c:valAx>
      <c:valAx>
        <c:axId val="323591232"/>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84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Target'!$L$1</c:f>
              <c:strCache>
                <c:ptCount val="1"/>
                <c:pt idx="0">
                  <c:v>NetLoad-Imports-Storage-DR</c:v>
                </c:pt>
              </c:strCache>
            </c:strRef>
          </c:tx>
          <c:spPr>
            <a:ln w="19050" cap="rnd">
              <a:solidFill>
                <a:schemeClr val="accent1"/>
              </a:solidFill>
              <a:round/>
            </a:ln>
            <a:effectLst/>
          </c:spPr>
          <c:marker>
            <c:symbol val="none"/>
          </c:marker>
          <c:xVal>
            <c:numRef>
              <c:f>'Feb 8 Target'!$A$2:$A$25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Target'!$L$2:$L$25</c:f>
              <c:numCache>
                <c:formatCode>_(* #,##0_);_(* \(#,##0\);_(* "-"??_);_(@_)</c:formatCode>
                <c:ptCount val="24"/>
                <c:pt idx="0">
                  <c:v>16392.593626872749</c:v>
                </c:pt>
                <c:pt idx="1">
                  <c:v>14981.86280958484</c:v>
                </c:pt>
                <c:pt idx="2">
                  <c:v>14325.681028689291</c:v>
                </c:pt>
                <c:pt idx="3">
                  <c:v>15885.75743627852</c:v>
                </c:pt>
                <c:pt idx="4">
                  <c:v>15538.5067963365</c:v>
                </c:pt>
                <c:pt idx="5">
                  <c:v>14620.64235210587</c:v>
                </c:pt>
                <c:pt idx="6">
                  <c:v>13969.45336407289</c:v>
                </c:pt>
                <c:pt idx="7">
                  <c:v>7136.9132531821506</c:v>
                </c:pt>
                <c:pt idx="8">
                  <c:v>5728.3108484266631</c:v>
                </c:pt>
                <c:pt idx="9">
                  <c:v>6020.0891660073303</c:v>
                </c:pt>
                <c:pt idx="10">
                  <c:v>5787.8128111043443</c:v>
                </c:pt>
                <c:pt idx="11">
                  <c:v>4251.2722381666217</c:v>
                </c:pt>
                <c:pt idx="12">
                  <c:v>3071.1052458105678</c:v>
                </c:pt>
                <c:pt idx="13">
                  <c:v>2804.103523950715</c:v>
                </c:pt>
                <c:pt idx="14">
                  <c:v>4648.7299799980456</c:v>
                </c:pt>
                <c:pt idx="15">
                  <c:v>5367.7282550498621</c:v>
                </c:pt>
                <c:pt idx="16">
                  <c:v>8397.6976579863276</c:v>
                </c:pt>
                <c:pt idx="17">
                  <c:v>10121.83786945977</c:v>
                </c:pt>
                <c:pt idx="18">
                  <c:v>12071.960986444399</c:v>
                </c:pt>
                <c:pt idx="19">
                  <c:v>12108.66861006557</c:v>
                </c:pt>
                <c:pt idx="20">
                  <c:v>12535.305956902959</c:v>
                </c:pt>
                <c:pt idx="21">
                  <c:v>11324.6015600588</c:v>
                </c:pt>
                <c:pt idx="22">
                  <c:v>11904.628880685301</c:v>
                </c:pt>
                <c:pt idx="23">
                  <c:v>11427.81284825695</c:v>
                </c:pt>
              </c:numCache>
            </c:numRef>
          </c:yVal>
          <c:smooth val="1"/>
        </c:ser>
        <c:dLbls>
          <c:showLegendKey val="0"/>
          <c:showVal val="0"/>
          <c:showCatName val="0"/>
          <c:showSerName val="0"/>
          <c:showPercent val="0"/>
          <c:showBubbleSize val="0"/>
        </c:dLbls>
        <c:axId val="441311160"/>
        <c:axId val="441314688"/>
      </c:scatterChart>
      <c:valAx>
        <c:axId val="4413111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14688"/>
        <c:crosses val="autoZero"/>
        <c:crossBetween val="midCat"/>
      </c:valAx>
      <c:valAx>
        <c:axId val="441314688"/>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111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BAU'!$K$1</c:f>
              <c:strCache>
                <c:ptCount val="1"/>
                <c:pt idx="0">
                  <c:v>NetLoad-Imports-Storage</c:v>
                </c:pt>
              </c:strCache>
            </c:strRef>
          </c:tx>
          <c:spPr>
            <a:ln w="19050" cap="rnd">
              <a:solidFill>
                <a:schemeClr val="accent1"/>
              </a:solidFill>
              <a:round/>
            </a:ln>
            <a:effectLst/>
          </c:spPr>
          <c:marker>
            <c:symbol val="none"/>
          </c:marker>
          <c:xVal>
            <c:numRef>
              <c:f>'Feb 8 BAU'!$A$2:$A$25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BAU'!$K$2:$K$25</c:f>
              <c:numCache>
                <c:formatCode>_(* #,##0_);_(* \(#,##0\);_(* "-"??_);_(@_)</c:formatCode>
                <c:ptCount val="24"/>
                <c:pt idx="0">
                  <c:v>18296.035039120721</c:v>
                </c:pt>
                <c:pt idx="1">
                  <c:v>17841.14432314608</c:v>
                </c:pt>
                <c:pt idx="2">
                  <c:v>15907.176697141629</c:v>
                </c:pt>
                <c:pt idx="3">
                  <c:v>17340.8889431639</c:v>
                </c:pt>
                <c:pt idx="4">
                  <c:v>17371.358356051151</c:v>
                </c:pt>
                <c:pt idx="5">
                  <c:v>15807.87005649108</c:v>
                </c:pt>
                <c:pt idx="6">
                  <c:v>15521.293472609361</c:v>
                </c:pt>
                <c:pt idx="7">
                  <c:v>10735.742939707379</c:v>
                </c:pt>
                <c:pt idx="8">
                  <c:v>2913.9929705825898</c:v>
                </c:pt>
                <c:pt idx="9">
                  <c:v>-2921.742562172773</c:v>
                </c:pt>
                <c:pt idx="10">
                  <c:v>-6645.1690462345759</c:v>
                </c:pt>
                <c:pt idx="11">
                  <c:v>-9938.9573712517085</c:v>
                </c:pt>
                <c:pt idx="12">
                  <c:v>-11068.07024934981</c:v>
                </c:pt>
                <c:pt idx="13">
                  <c:v>-9643.4843390167898</c:v>
                </c:pt>
                <c:pt idx="14">
                  <c:v>-5998.3078535401046</c:v>
                </c:pt>
                <c:pt idx="15">
                  <c:v>1680.4252542511599</c:v>
                </c:pt>
                <c:pt idx="16">
                  <c:v>12149.356116018331</c:v>
                </c:pt>
                <c:pt idx="17">
                  <c:v>16144.30550084588</c:v>
                </c:pt>
                <c:pt idx="18">
                  <c:v>16920.689155342829</c:v>
                </c:pt>
                <c:pt idx="19">
                  <c:v>17554.033987583189</c:v>
                </c:pt>
                <c:pt idx="20">
                  <c:v>16585.436536725971</c:v>
                </c:pt>
                <c:pt idx="21">
                  <c:v>16060.89324762642</c:v>
                </c:pt>
                <c:pt idx="22">
                  <c:v>14963.65392640038</c:v>
                </c:pt>
                <c:pt idx="23">
                  <c:v>15408.09085667434</c:v>
                </c:pt>
              </c:numCache>
            </c:numRef>
          </c:yVal>
          <c:smooth val="1"/>
        </c:ser>
        <c:dLbls>
          <c:showLegendKey val="0"/>
          <c:showVal val="0"/>
          <c:showCatName val="0"/>
          <c:showSerName val="0"/>
          <c:showPercent val="0"/>
          <c:showBubbleSize val="0"/>
        </c:dLbls>
        <c:axId val="400281544"/>
        <c:axId val="400282328"/>
      </c:scatterChart>
      <c:valAx>
        <c:axId val="4002815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82328"/>
        <c:crosses val="autoZero"/>
        <c:crossBetween val="midCat"/>
      </c:valAx>
      <c:valAx>
        <c:axId val="400282328"/>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81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BAU'!$M$1</c:f>
              <c:strCache>
                <c:ptCount val="1"/>
                <c:pt idx="0">
                  <c:v>NetLoad-Imports-Storage-DR-Hydro</c:v>
                </c:pt>
              </c:strCache>
            </c:strRef>
          </c:tx>
          <c:spPr>
            <a:ln w="19050" cap="rnd">
              <a:solidFill>
                <a:schemeClr val="accent1"/>
              </a:solidFill>
              <a:round/>
            </a:ln>
            <a:effectLst/>
          </c:spPr>
          <c:marker>
            <c:symbol val="none"/>
          </c:marker>
          <c:xVal>
            <c:numRef>
              <c:f>'Feb 8 BAU'!$A$2:$A$25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BAU'!$M$2:$M$25</c:f>
              <c:numCache>
                <c:formatCode>_(* #,##0_);_(* \(#,##0\);_(* "-"??_);_(@_)</c:formatCode>
                <c:ptCount val="24"/>
                <c:pt idx="0">
                  <c:v>12528.63752984122</c:v>
                </c:pt>
                <c:pt idx="1">
                  <c:v>12275.623907126581</c:v>
                </c:pt>
                <c:pt idx="2">
                  <c:v>10825.469925862129</c:v>
                </c:pt>
                <c:pt idx="3">
                  <c:v>11872.6294051444</c:v>
                </c:pt>
                <c:pt idx="4">
                  <c:v>11492.299252211649</c:v>
                </c:pt>
                <c:pt idx="5">
                  <c:v>10178.203135011579</c:v>
                </c:pt>
                <c:pt idx="6">
                  <c:v>11601.789492309859</c:v>
                </c:pt>
                <c:pt idx="7">
                  <c:v>7814.5642186278801</c:v>
                </c:pt>
                <c:pt idx="8">
                  <c:v>142.45669923308969</c:v>
                </c:pt>
                <c:pt idx="9">
                  <c:v>-3825.078321512271</c:v>
                </c:pt>
                <c:pt idx="10">
                  <c:v>-7416.2129841740771</c:v>
                </c:pt>
                <c:pt idx="11">
                  <c:v>-9858.3187011712143</c:v>
                </c:pt>
                <c:pt idx="12">
                  <c:v>-11091.53086316931</c:v>
                </c:pt>
                <c:pt idx="13">
                  <c:v>-9484.2810186662919</c:v>
                </c:pt>
                <c:pt idx="14">
                  <c:v>-6260.664599539612</c:v>
                </c:pt>
                <c:pt idx="15">
                  <c:v>-1261.3301296883401</c:v>
                </c:pt>
                <c:pt idx="16">
                  <c:v>9140.6897729688299</c:v>
                </c:pt>
                <c:pt idx="17">
                  <c:v>12278.95629764638</c:v>
                </c:pt>
                <c:pt idx="18">
                  <c:v>13304.480429153329</c:v>
                </c:pt>
                <c:pt idx="19">
                  <c:v>14004.728854633689</c:v>
                </c:pt>
                <c:pt idx="20">
                  <c:v>11864.183524106469</c:v>
                </c:pt>
                <c:pt idx="21">
                  <c:v>12163.85103324692</c:v>
                </c:pt>
                <c:pt idx="22">
                  <c:v>10329.80904273088</c:v>
                </c:pt>
                <c:pt idx="23">
                  <c:v>9851.3770405248306</c:v>
                </c:pt>
              </c:numCache>
            </c:numRef>
          </c:yVal>
          <c:smooth val="1"/>
        </c:ser>
        <c:dLbls>
          <c:showLegendKey val="0"/>
          <c:showVal val="0"/>
          <c:showCatName val="0"/>
          <c:showSerName val="0"/>
          <c:showPercent val="0"/>
          <c:showBubbleSize val="0"/>
        </c:dLbls>
        <c:axId val="381255952"/>
        <c:axId val="381259088"/>
      </c:scatterChart>
      <c:valAx>
        <c:axId val="381255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259088"/>
        <c:crosses val="autoZero"/>
        <c:crossBetween val="midCat"/>
      </c:valAx>
      <c:valAx>
        <c:axId val="381259088"/>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255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'Feb 8 Target'!$M$1</c:f>
              <c:strCache>
                <c:ptCount val="1"/>
                <c:pt idx="0">
                  <c:v>NetLoad-Imports-Storage-DR-Hydro</c:v>
                </c:pt>
              </c:strCache>
            </c:strRef>
          </c:tx>
          <c:spPr>
            <a:ln w="19050" cap="rnd">
              <a:solidFill>
                <a:schemeClr val="accent1"/>
              </a:solidFill>
              <a:round/>
            </a:ln>
            <a:effectLst/>
          </c:spPr>
          <c:marker>
            <c:symbol val="none"/>
          </c:marker>
          <c:yVal>
            <c:numRef>
              <c:f>'Feb 8 Target'!$M$2:$M$26</c:f>
              <c:numCache>
                <c:formatCode>_(* #,##0_);_(* \(#,##0\);_(* "-"??_);_(@_)</c:formatCode>
                <c:ptCount val="25"/>
                <c:pt idx="0">
                  <c:v>11731.773905052771</c:v>
                </c:pt>
                <c:pt idx="1">
                  <c:v>10639.837282664839</c:v>
                </c:pt>
                <c:pt idx="2">
                  <c:v>10472.82667598929</c:v>
                </c:pt>
                <c:pt idx="3">
                  <c:v>11634.69478735852</c:v>
                </c:pt>
                <c:pt idx="4">
                  <c:v>10896.107199856489</c:v>
                </c:pt>
                <c:pt idx="5">
                  <c:v>9839.765583785862</c:v>
                </c:pt>
                <c:pt idx="6">
                  <c:v>10712.0817781929</c:v>
                </c:pt>
                <c:pt idx="7">
                  <c:v>5026.28561180215</c:v>
                </c:pt>
                <c:pt idx="8">
                  <c:v>3533.3060177166631</c:v>
                </c:pt>
                <c:pt idx="9">
                  <c:v>2691.7954450573302</c:v>
                </c:pt>
                <c:pt idx="10">
                  <c:v>2457.691022154344</c:v>
                </c:pt>
                <c:pt idx="11">
                  <c:v>2063.9562874566232</c:v>
                </c:pt>
                <c:pt idx="12">
                  <c:v>943.43953510056826</c:v>
                </c:pt>
                <c:pt idx="13">
                  <c:v>820.40055524071499</c:v>
                </c:pt>
                <c:pt idx="14">
                  <c:v>2230.0556058680449</c:v>
                </c:pt>
                <c:pt idx="15">
                  <c:v>2849.629540359861</c:v>
                </c:pt>
                <c:pt idx="16">
                  <c:v>6134.2258793963274</c:v>
                </c:pt>
                <c:pt idx="17">
                  <c:v>6782.0490795997721</c:v>
                </c:pt>
                <c:pt idx="18">
                  <c:v>9416.9240673544009</c:v>
                </c:pt>
                <c:pt idx="19">
                  <c:v>9128.3937757855674</c:v>
                </c:pt>
                <c:pt idx="20">
                  <c:v>8502.0280068329594</c:v>
                </c:pt>
                <c:pt idx="21">
                  <c:v>8444.7511252287914</c:v>
                </c:pt>
                <c:pt idx="22">
                  <c:v>8051.8596031652996</c:v>
                </c:pt>
                <c:pt idx="23">
                  <c:v>6613.8811133869476</c:v>
                </c:pt>
              </c:numCache>
            </c:numRef>
          </c:yVal>
          <c:smooth val="1"/>
        </c:ser>
        <c:dLbls>
          <c:showLegendKey val="0"/>
          <c:showVal val="0"/>
          <c:showCatName val="0"/>
          <c:showSerName val="0"/>
          <c:showPercent val="0"/>
          <c:showBubbleSize val="0"/>
        </c:dLbls>
        <c:axId val="441322528"/>
        <c:axId val="441314296"/>
      </c:scatterChart>
      <c:valAx>
        <c:axId val="441322528"/>
        <c:scaling>
          <c:orientation val="minMax"/>
          <c:max val="2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Hour</a:t>
                </a:r>
                <a:endParaRPr lang="en-US" dirty="0"/>
              </a:p>
            </c:rich>
          </c:tx>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14296"/>
        <c:crosses val="autoZero"/>
        <c:crossBetween val="midCat"/>
      </c:valAx>
      <c:valAx>
        <c:axId val="441314296"/>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MW</a:t>
                </a:r>
              </a:p>
            </c:rich>
          </c:tx>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22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'Feb 8 Target'!$M$1</c:f>
              <c:strCache>
                <c:ptCount val="1"/>
                <c:pt idx="0">
                  <c:v>NetLoad-Imports-Storage-DR-Gas-Hydro</c:v>
                </c:pt>
              </c:strCache>
            </c:strRef>
          </c:tx>
          <c:spPr>
            <a:ln w="19050" cap="rnd">
              <a:solidFill>
                <a:schemeClr val="accent1"/>
              </a:solidFill>
              <a:round/>
            </a:ln>
            <a:effectLst/>
          </c:spPr>
          <c:marker>
            <c:symbol val="none"/>
          </c:marker>
          <c:yVal>
            <c:numRef>
              <c:f>'Feb 8 Target'!$M$2:$M$26</c:f>
              <c:numCache>
                <c:formatCode>_(* #,##0_);_(* \(#,##0\);_(* "-"??_);_(@_)</c:formatCode>
                <c:ptCount val="25"/>
                <c:pt idx="0">
                  <c:v>-69.610578373429021</c:v>
                </c:pt>
                <c:pt idx="1">
                  <c:v>-128.89468731866049</c:v>
                </c:pt>
                <c:pt idx="2">
                  <c:v>-192.70265493081021</c:v>
                </c:pt>
                <c:pt idx="3">
                  <c:v>-254.89545728248049</c:v>
                </c:pt>
                <c:pt idx="4">
                  <c:v>-303.93876772300609</c:v>
                </c:pt>
                <c:pt idx="5">
                  <c:v>-541.15879705972827</c:v>
                </c:pt>
                <c:pt idx="6">
                  <c:v>-370.75403224670799</c:v>
                </c:pt>
                <c:pt idx="7">
                  <c:v>-476.8543881978498</c:v>
                </c:pt>
                <c:pt idx="8">
                  <c:v>-578.28398228333697</c:v>
                </c:pt>
                <c:pt idx="9">
                  <c:v>-738.29455494266995</c:v>
                </c:pt>
                <c:pt idx="10">
                  <c:v>-972.39897784565574</c:v>
                </c:pt>
                <c:pt idx="11">
                  <c:v>-1323.133712543377</c:v>
                </c:pt>
                <c:pt idx="12">
                  <c:v>-1585.177430240652</c:v>
                </c:pt>
                <c:pt idx="13">
                  <c:v>-1196.091494769285</c:v>
                </c:pt>
                <c:pt idx="14">
                  <c:v>-802.75495331178445</c:v>
                </c:pt>
                <c:pt idx="15">
                  <c:v>-708.48367949713804</c:v>
                </c:pt>
                <c:pt idx="16">
                  <c:v>-574.25320722172273</c:v>
                </c:pt>
                <c:pt idx="17">
                  <c:v>-514.95806995692783</c:v>
                </c:pt>
                <c:pt idx="18">
                  <c:v>-348.41051288512762</c:v>
                </c:pt>
                <c:pt idx="19">
                  <c:v>-371.78998830636141</c:v>
                </c:pt>
                <c:pt idx="20">
                  <c:v>-362.84198837559052</c:v>
                </c:pt>
                <c:pt idx="21">
                  <c:v>-355.9391904722487</c:v>
                </c:pt>
                <c:pt idx="22">
                  <c:v>-248.7692363061183</c:v>
                </c:pt>
                <c:pt idx="23">
                  <c:v>22.809852959098858</c:v>
                </c:pt>
              </c:numCache>
            </c:numRef>
          </c:yVal>
          <c:smooth val="1"/>
        </c:ser>
        <c:dLbls>
          <c:showLegendKey val="0"/>
          <c:showVal val="0"/>
          <c:showCatName val="0"/>
          <c:showSerName val="0"/>
          <c:showPercent val="0"/>
          <c:showBubbleSize val="0"/>
        </c:dLbls>
        <c:axId val="440145064"/>
        <c:axId val="440147024"/>
      </c:scatterChart>
      <c:valAx>
        <c:axId val="440145064"/>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Hour</a:t>
                </a:r>
                <a:endParaRPr lang="en-US" dirty="0"/>
              </a:p>
            </c:rich>
          </c:tx>
          <c:layout/>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47024"/>
        <c:crosses val="autoZero"/>
        <c:crossBetween val="midCat"/>
      </c:valAx>
      <c:valAx>
        <c:axId val="440147024"/>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MW</a:t>
                </a:r>
                <a:endParaRPr lang="en-US" dirty="0"/>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450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'Feb 8 BAU'!$N$1</c:f>
              <c:strCache>
                <c:ptCount val="1"/>
                <c:pt idx="0">
                  <c:v>NetLoad-Imports-Storage-DR-Gas-Hydro</c:v>
                </c:pt>
              </c:strCache>
            </c:strRef>
          </c:tx>
          <c:spPr>
            <a:ln w="19050" cap="rnd">
              <a:solidFill>
                <a:schemeClr val="accent1"/>
              </a:solidFill>
              <a:round/>
            </a:ln>
            <a:effectLst/>
          </c:spPr>
          <c:marker>
            <c:symbol val="none"/>
          </c:marker>
          <c:yVal>
            <c:numRef>
              <c:f>'Feb 8 BAU'!$N$2:$N$25</c:f>
              <c:numCache>
                <c:formatCode>_(* #,##0_);_(* \(#,##0\);_(* "-"??_);_(@_)</c:formatCode>
                <c:ptCount val="24"/>
                <c:pt idx="0">
                  <c:v>441.63853911421762</c:v>
                </c:pt>
                <c:pt idx="1">
                  <c:v>715.90722684527884</c:v>
                </c:pt>
                <c:pt idx="2">
                  <c:v>-975.57191646377032</c:v>
                </c:pt>
                <c:pt idx="3">
                  <c:v>-70.394665773306755</c:v>
                </c:pt>
                <c:pt idx="4">
                  <c:v>247.0912981897491</c:v>
                </c:pt>
                <c:pt idx="5">
                  <c:v>-412.7198906148223</c:v>
                </c:pt>
                <c:pt idx="6">
                  <c:v>-308.86471697263892</c:v>
                </c:pt>
                <c:pt idx="7">
                  <c:v>-316.57543860968963</c:v>
                </c:pt>
                <c:pt idx="8">
                  <c:v>-5608.6022285749104</c:v>
                </c:pt>
                <c:pt idx="9">
                  <c:v>-9701.3783740422623</c:v>
                </c:pt>
                <c:pt idx="10">
                  <c:v>-13470.67181645408</c:v>
                </c:pt>
                <c:pt idx="11">
                  <c:v>-15598.565449413711</c:v>
                </c:pt>
                <c:pt idx="12">
                  <c:v>-16924.135473863309</c:v>
                </c:pt>
                <c:pt idx="13">
                  <c:v>-15264.7237668778</c:v>
                </c:pt>
                <c:pt idx="14">
                  <c:v>-12000.55768232461</c:v>
                </c:pt>
                <c:pt idx="15">
                  <c:v>-6949.9335213158402</c:v>
                </c:pt>
                <c:pt idx="16">
                  <c:v>422.70092700824893</c:v>
                </c:pt>
                <c:pt idx="17">
                  <c:v>197.49501754967801</c:v>
                </c:pt>
                <c:pt idx="18">
                  <c:v>529.97113711483144</c:v>
                </c:pt>
                <c:pt idx="19">
                  <c:v>-101.6264102278146</c:v>
                </c:pt>
                <c:pt idx="20">
                  <c:v>-355.74160839293472</c:v>
                </c:pt>
                <c:pt idx="21">
                  <c:v>471.14651871501877</c:v>
                </c:pt>
                <c:pt idx="22">
                  <c:v>17.58485227497658</c:v>
                </c:pt>
                <c:pt idx="23">
                  <c:v>1515.186311555708</c:v>
                </c:pt>
              </c:numCache>
            </c:numRef>
          </c:yVal>
          <c:smooth val="1"/>
        </c:ser>
        <c:dLbls>
          <c:showLegendKey val="0"/>
          <c:showVal val="0"/>
          <c:showCatName val="0"/>
          <c:showSerName val="0"/>
          <c:showPercent val="0"/>
          <c:showBubbleSize val="0"/>
        </c:dLbls>
        <c:axId val="440149768"/>
        <c:axId val="440151728"/>
      </c:scatterChart>
      <c:valAx>
        <c:axId val="440149768"/>
        <c:scaling>
          <c:orientation val="minMax"/>
          <c:max val="2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Hour</a:t>
                </a:r>
                <a:endParaRPr lang="en-US" dirty="0"/>
              </a:p>
            </c:rich>
          </c:tx>
          <c:layout/>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51728"/>
        <c:crosses val="autoZero"/>
        <c:crossBetween val="midCat"/>
      </c:valAx>
      <c:valAx>
        <c:axId val="440151728"/>
        <c:scaling>
          <c:orientation val="minMax"/>
          <c:max val="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MW</a:t>
                </a:r>
                <a:endParaRPr lang="en-US" dirty="0"/>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49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Target'!$J$1</c:f>
              <c:strCache>
                <c:ptCount val="1"/>
                <c:pt idx="0">
                  <c:v>NetLoad-Imports</c:v>
                </c:pt>
              </c:strCache>
            </c:strRef>
          </c:tx>
          <c:spPr>
            <a:ln w="19050" cap="rnd">
              <a:solidFill>
                <a:schemeClr val="accent1"/>
              </a:solidFill>
              <a:round/>
            </a:ln>
            <a:effectLst/>
          </c:spPr>
          <c:marker>
            <c:symbol val="none"/>
          </c:marker>
          <c:xVal>
            <c:numRef>
              <c:f>'Feb 8 Target'!$A$2:$A$25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Target'!$J$2:$J$25</c:f>
              <c:numCache>
                <c:formatCode>_(* #,##0_);_(* \(#,##0\);_(* "-"??_);_(@_)</c:formatCode>
                <c:ptCount val="24"/>
                <c:pt idx="0">
                  <c:v>17183.147229167869</c:v>
                </c:pt>
                <c:pt idx="1">
                  <c:v>15739.32041187994</c:v>
                </c:pt>
                <c:pt idx="2">
                  <c:v>15654.95763251439</c:v>
                </c:pt>
                <c:pt idx="3">
                  <c:v>15948.967105953619</c:v>
                </c:pt>
                <c:pt idx="4">
                  <c:v>15884.727399901591</c:v>
                </c:pt>
                <c:pt idx="5">
                  <c:v>14976.98970073097</c:v>
                </c:pt>
                <c:pt idx="6">
                  <c:v>15912.035531697989</c:v>
                </c:pt>
                <c:pt idx="7">
                  <c:v>8510.8941884476426</c:v>
                </c:pt>
                <c:pt idx="8">
                  <c:v>4671.0092703522596</c:v>
                </c:pt>
                <c:pt idx="9">
                  <c:v>1086.59119271243</c:v>
                </c:pt>
                <c:pt idx="10">
                  <c:v>-842.33406703055437</c:v>
                </c:pt>
                <c:pt idx="11">
                  <c:v>-2121.0181939382769</c:v>
                </c:pt>
                <c:pt idx="12">
                  <c:v>-2684.6299162943301</c:v>
                </c:pt>
                <c:pt idx="13">
                  <c:v>-2711.5032704441869</c:v>
                </c:pt>
                <c:pt idx="14">
                  <c:v>-1131.6019425468519</c:v>
                </c:pt>
                <c:pt idx="15">
                  <c:v>2675.1063929601601</c:v>
                </c:pt>
                <c:pt idx="16">
                  <c:v>9171.4460532414287</c:v>
                </c:pt>
                <c:pt idx="17">
                  <c:v>15064.08859884097</c:v>
                </c:pt>
                <c:pt idx="18">
                  <c:v>17049.829278165489</c:v>
                </c:pt>
                <c:pt idx="19">
                  <c:v>16895.026970386549</c:v>
                </c:pt>
                <c:pt idx="20">
                  <c:v>15726.91231939136</c:v>
                </c:pt>
                <c:pt idx="21">
                  <c:v>14154.5368717243</c:v>
                </c:pt>
                <c:pt idx="22">
                  <c:v>13680.918434548799</c:v>
                </c:pt>
                <c:pt idx="23">
                  <c:v>12133.384452082049</c:v>
                </c:pt>
              </c:numCache>
            </c:numRef>
          </c:yVal>
          <c:smooth val="1"/>
        </c:ser>
        <c:dLbls>
          <c:showLegendKey val="0"/>
          <c:showVal val="0"/>
          <c:showCatName val="0"/>
          <c:showSerName val="0"/>
          <c:showPercent val="0"/>
          <c:showBubbleSize val="0"/>
        </c:dLbls>
        <c:axId val="400275664"/>
        <c:axId val="400276448"/>
      </c:scatterChart>
      <c:valAx>
        <c:axId val="4002756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76448"/>
        <c:crosses val="autoZero"/>
        <c:crossBetween val="midCat"/>
      </c:valAx>
      <c:valAx>
        <c:axId val="400276448"/>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75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5455655252401"/>
          <c:y val="2.1877457185471402E-2"/>
          <c:w val="0.76895303058048003"/>
          <c:h val="0.61436907847530298"/>
        </c:manualLayout>
      </c:layout>
      <c:barChart>
        <c:barDir val="col"/>
        <c:grouping val="clustered"/>
        <c:varyColors val="0"/>
        <c:ser>
          <c:idx val="1"/>
          <c:order val="0"/>
          <c:tx>
            <c:strRef>
              <c:f>'[Summary Data and Figures Color Update.xlsx]GasFlex'!$A$3</c:f>
              <c:strCache>
                <c:ptCount val="1"/>
                <c:pt idx="0">
                  <c:v>Curtailment (%)</c:v>
                </c:pt>
              </c:strCache>
            </c:strRef>
          </c:tx>
          <c:invertIfNegative val="0"/>
          <c:dLbls>
            <c:numFmt formatCode="#,##0.0" sourceLinked="0"/>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 Data and Figures Color Update.xlsx]GasFlex'!$B$1:$E$1</c:f>
              <c:strCache>
                <c:ptCount val="4"/>
                <c:pt idx="0">
                  <c:v>Default Gas Flexibility</c:v>
                </c:pt>
                <c:pt idx="1">
                  <c:v>Double Ramp Rate</c:v>
                </c:pt>
                <c:pt idx="2">
                  <c:v>Combined Cycle Half Minimum Power Level</c:v>
                </c:pt>
                <c:pt idx="3">
                  <c:v>Flexible Gas</c:v>
                </c:pt>
              </c:strCache>
            </c:strRef>
          </c:cat>
          <c:val>
            <c:numRef>
              <c:f>'[Summary Data and Figures Color Update.xlsx]GasFlex'!$B$3:$E$3</c:f>
              <c:numCache>
                <c:formatCode>General</c:formatCode>
                <c:ptCount val="4"/>
                <c:pt idx="0">
                  <c:v>4.75</c:v>
                </c:pt>
                <c:pt idx="1">
                  <c:v>4.7</c:v>
                </c:pt>
                <c:pt idx="2">
                  <c:v>3.18</c:v>
                </c:pt>
                <c:pt idx="3">
                  <c:v>3</c:v>
                </c:pt>
              </c:numCache>
            </c:numRef>
          </c:val>
        </c:ser>
        <c:dLbls>
          <c:showLegendKey val="0"/>
          <c:showVal val="0"/>
          <c:showCatName val="0"/>
          <c:showSerName val="0"/>
          <c:showPercent val="0"/>
          <c:showBubbleSize val="0"/>
        </c:dLbls>
        <c:gapWidth val="150"/>
        <c:axId val="324261704"/>
        <c:axId val="324266016"/>
      </c:barChart>
      <c:catAx>
        <c:axId val="324261704"/>
        <c:scaling>
          <c:orientation val="minMax"/>
        </c:scaling>
        <c:delete val="0"/>
        <c:axPos val="b"/>
        <c:numFmt formatCode="General" sourceLinked="1"/>
        <c:majorTickMark val="out"/>
        <c:minorTickMark val="none"/>
        <c:tickLblPos val="nextTo"/>
        <c:txPr>
          <a:bodyPr rot="0" vert="horz"/>
          <a:lstStyle/>
          <a:p>
            <a:pPr>
              <a:defRPr/>
            </a:pPr>
            <a:endParaRPr lang="en-US"/>
          </a:p>
        </c:txPr>
        <c:crossAx val="324266016"/>
        <c:crosses val="autoZero"/>
        <c:auto val="1"/>
        <c:lblAlgn val="ctr"/>
        <c:lblOffset val="100"/>
        <c:noMultiLvlLbl val="0"/>
      </c:catAx>
      <c:valAx>
        <c:axId val="324266016"/>
        <c:scaling>
          <c:orientation val="minMax"/>
          <c:max val="6"/>
          <c:min val="0"/>
        </c:scaling>
        <c:delete val="0"/>
        <c:axPos val="l"/>
        <c:title>
          <c:tx>
            <c:rich>
              <a:bodyPr rot="-5400000" vert="horz"/>
              <a:lstStyle/>
              <a:p>
                <a:pPr>
                  <a:defRPr/>
                </a:pPr>
                <a:r>
                  <a:rPr lang="en-US"/>
                  <a:t>% Curtailment</a:t>
                </a:r>
              </a:p>
            </c:rich>
          </c:tx>
          <c:layout>
            <c:manualLayout>
              <c:xMode val="edge"/>
              <c:yMode val="edge"/>
              <c:x val="1.40015934183472E-3"/>
              <c:y val="0.198968109595827"/>
            </c:manualLayout>
          </c:layout>
          <c:overlay val="0"/>
        </c:title>
        <c:numFmt formatCode="General" sourceLinked="1"/>
        <c:majorTickMark val="out"/>
        <c:minorTickMark val="none"/>
        <c:tickLblPos val="nextTo"/>
        <c:crossAx val="324261704"/>
        <c:crosses val="autoZero"/>
        <c:crossBetween val="between"/>
      </c:valAx>
      <c:spPr>
        <a:noFill/>
        <a:ln>
          <a:noFill/>
        </a:ln>
      </c:spPr>
    </c:plotArea>
    <c:plotVisOnly val="1"/>
    <c:dispBlanksAs val="gap"/>
    <c:showDLblsOverMax val="0"/>
  </c:chart>
  <c:spPr>
    <a:noFill/>
    <a:ln>
      <a:noFill/>
    </a:ln>
  </c:spPr>
  <c:txPr>
    <a:bodyPr/>
    <a:lstStyle/>
    <a:p>
      <a:pPr>
        <a:defRPr sz="2000">
          <a:latin typeface="Calibri"/>
          <a:cs typeface="Calibri"/>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13353979288"/>
          <c:y val="8.8397828510822896E-2"/>
          <c:w val="0.81788333815316305"/>
          <c:h val="0.61325984251968502"/>
        </c:manualLayout>
      </c:layout>
      <c:barChart>
        <c:barDir val="col"/>
        <c:grouping val="clustered"/>
        <c:varyColors val="0"/>
        <c:ser>
          <c:idx val="1"/>
          <c:order val="0"/>
          <c:tx>
            <c:v>Without Renewable Reserves</c:v>
          </c:tx>
          <c:spPr>
            <a:solidFill>
              <a:schemeClr val="accent2"/>
            </a:solidFill>
            <a:effectLst/>
          </c:spPr>
          <c:invertIfNegative val="0"/>
          <c:dLbls>
            <c:numFmt formatCode="#,##0.0" sourceLinked="0"/>
            <c:spPr>
              <a:no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 Data and Figures Color Update.xlsx]GasFlex'!$B$1:$E$1</c:f>
              <c:strCache>
                <c:ptCount val="4"/>
                <c:pt idx="0">
                  <c:v>Default Gas Flexibility</c:v>
                </c:pt>
                <c:pt idx="1">
                  <c:v>Double Ramp Rate</c:v>
                </c:pt>
                <c:pt idx="2">
                  <c:v>CCGT Half Minimum Power Level</c:v>
                </c:pt>
                <c:pt idx="3">
                  <c:v>Flexible Gas</c:v>
                </c:pt>
              </c:strCache>
            </c:strRef>
          </c:cat>
          <c:val>
            <c:numRef>
              <c:f>'[Summary Data and Figures Color Update.xlsx]GasFlex'!$B$3:$E$3</c:f>
              <c:numCache>
                <c:formatCode>General</c:formatCode>
                <c:ptCount val="4"/>
                <c:pt idx="0">
                  <c:v>4.75</c:v>
                </c:pt>
                <c:pt idx="1">
                  <c:v>4.7</c:v>
                </c:pt>
                <c:pt idx="2">
                  <c:v>3.18</c:v>
                </c:pt>
                <c:pt idx="3">
                  <c:v>3</c:v>
                </c:pt>
              </c:numCache>
            </c:numRef>
          </c:val>
        </c:ser>
        <c:ser>
          <c:idx val="0"/>
          <c:order val="1"/>
          <c:tx>
            <c:v>With Renewable Reserves</c:v>
          </c:tx>
          <c:spPr>
            <a:solidFill>
              <a:schemeClr val="accent2">
                <a:lumMod val="50000"/>
              </a:schemeClr>
            </a:solidFill>
            <a:effectLst/>
          </c:spPr>
          <c:invertIfNegative val="0"/>
          <c:dLbls>
            <c:numFmt formatCode="#,##0.0" sourceLinked="0"/>
            <c:spPr>
              <a:no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'[Summary Data and Figures Color Update.xlsx]GasFlex'!$B$28:$E$28</c:f>
              <c:numCache>
                <c:formatCode>General</c:formatCode>
                <c:ptCount val="4"/>
                <c:pt idx="0">
                  <c:v>2.65</c:v>
                </c:pt>
                <c:pt idx="1">
                  <c:v>2.6190000000000002</c:v>
                </c:pt>
                <c:pt idx="2">
                  <c:v>2.06</c:v>
                </c:pt>
                <c:pt idx="3">
                  <c:v>1.956</c:v>
                </c:pt>
              </c:numCache>
            </c:numRef>
          </c:val>
        </c:ser>
        <c:dLbls>
          <c:showLegendKey val="0"/>
          <c:showVal val="0"/>
          <c:showCatName val="0"/>
          <c:showSerName val="0"/>
          <c:showPercent val="0"/>
          <c:showBubbleSize val="0"/>
        </c:dLbls>
        <c:gapWidth val="100"/>
        <c:axId val="324262096"/>
        <c:axId val="324259352"/>
      </c:barChart>
      <c:catAx>
        <c:axId val="324262096"/>
        <c:scaling>
          <c:orientation val="minMax"/>
        </c:scaling>
        <c:delete val="0"/>
        <c:axPos val="b"/>
        <c:numFmt formatCode="General" sourceLinked="1"/>
        <c:majorTickMark val="out"/>
        <c:minorTickMark val="none"/>
        <c:tickLblPos val="nextTo"/>
        <c:txPr>
          <a:bodyPr rot="0" vert="horz"/>
          <a:lstStyle/>
          <a:p>
            <a:pPr>
              <a:defRPr/>
            </a:pPr>
            <a:endParaRPr lang="en-US"/>
          </a:p>
        </c:txPr>
        <c:crossAx val="324259352"/>
        <c:crosses val="autoZero"/>
        <c:auto val="1"/>
        <c:lblAlgn val="ctr"/>
        <c:lblOffset val="100"/>
        <c:noMultiLvlLbl val="0"/>
      </c:catAx>
      <c:valAx>
        <c:axId val="324259352"/>
        <c:scaling>
          <c:orientation val="minMax"/>
          <c:max val="6"/>
          <c:min val="0"/>
        </c:scaling>
        <c:delete val="0"/>
        <c:axPos val="l"/>
        <c:title>
          <c:tx>
            <c:rich>
              <a:bodyPr rot="-5400000" vert="horz"/>
              <a:lstStyle/>
              <a:p>
                <a:pPr>
                  <a:defRPr/>
                </a:pPr>
                <a:r>
                  <a:rPr lang="en-US"/>
                  <a:t>% Curtailment</a:t>
                </a:r>
              </a:p>
            </c:rich>
          </c:tx>
          <c:layout>
            <c:manualLayout>
              <c:xMode val="edge"/>
              <c:yMode val="edge"/>
              <c:x val="9.3366454193225795E-3"/>
              <c:y val="0.24869197750553701"/>
            </c:manualLayout>
          </c:layout>
          <c:overlay val="0"/>
        </c:title>
        <c:numFmt formatCode="General" sourceLinked="1"/>
        <c:majorTickMark val="out"/>
        <c:minorTickMark val="none"/>
        <c:tickLblPos val="nextTo"/>
        <c:crossAx val="324262096"/>
        <c:crosses val="autoZero"/>
        <c:crossBetween val="between"/>
      </c:valAx>
      <c:spPr>
        <a:noFill/>
        <a:ln>
          <a:noFill/>
        </a:ln>
      </c:spPr>
    </c:plotArea>
    <c:legend>
      <c:legendPos val="t"/>
      <c:layout>
        <c:manualLayout>
          <c:xMode val="edge"/>
          <c:yMode val="edge"/>
          <c:x val="0.48907850953777199"/>
          <c:y val="4.09840522834873E-3"/>
          <c:w val="0.51092149046222801"/>
          <c:h val="0.16436763763904499"/>
        </c:manualLayout>
      </c:layout>
      <c:overlay val="0"/>
    </c:legend>
    <c:plotVisOnly val="1"/>
    <c:dispBlanksAs val="gap"/>
    <c:showDLblsOverMax val="0"/>
  </c:chart>
  <c:spPr>
    <a:noFill/>
    <a:ln>
      <a:noFill/>
    </a:ln>
  </c:spPr>
  <c:txPr>
    <a:bodyPr/>
    <a:lstStyle/>
    <a:p>
      <a:pPr>
        <a:defRPr sz="2000">
          <a:solidFill>
            <a:srgbClr val="FFFFFF"/>
          </a:solidFill>
          <a:latin typeface="Calibri"/>
          <a:cs typeface="Calibri"/>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95316525801201"/>
          <c:y val="3.9263830002019003E-2"/>
          <c:w val="0.52128083989501295"/>
          <c:h val="0.72980264486169999"/>
        </c:manualLayout>
      </c:layout>
      <c:barChart>
        <c:barDir val="col"/>
        <c:grouping val="stacked"/>
        <c:varyColors val="0"/>
        <c:ser>
          <c:idx val="8"/>
          <c:order val="0"/>
          <c:tx>
            <c:strRef>
              <c:f>'[Summary Data and Figures Color Update.xlsx]Reserves All Hours'!$A$11</c:f>
              <c:strCache>
                <c:ptCount val="1"/>
                <c:pt idx="0">
                  <c:v>Gas Downward</c:v>
                </c:pt>
              </c:strCache>
            </c:strRef>
          </c:tx>
          <c:spPr>
            <a:pattFill prst="pct20">
              <a:fgClr>
                <a:schemeClr val="tx1"/>
              </a:fgClr>
              <a:bgClr>
                <a:schemeClr val="bg1">
                  <a:lumMod val="75000"/>
                </a:schemeClr>
              </a:bgClr>
            </a:patt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Hours'!$B$11:$E$11</c:f>
              <c:numCache>
                <c:formatCode>General</c:formatCode>
                <c:ptCount val="4"/>
                <c:pt idx="0">
                  <c:v>-2071.3000000000002</c:v>
                </c:pt>
                <c:pt idx="1">
                  <c:v>-1334.9</c:v>
                </c:pt>
                <c:pt idx="2">
                  <c:v>-901</c:v>
                </c:pt>
                <c:pt idx="3">
                  <c:v>-687.2</c:v>
                </c:pt>
              </c:numCache>
            </c:numRef>
          </c:val>
        </c:ser>
        <c:ser>
          <c:idx val="9"/>
          <c:order val="1"/>
          <c:tx>
            <c:strRef>
              <c:f>'[Summary Data and Figures Color Update.xlsx]Reserves All Hours'!$A$12</c:f>
              <c:strCache>
                <c:ptCount val="1"/>
                <c:pt idx="0">
                  <c:v>Hydro Downward</c:v>
                </c:pt>
              </c:strCache>
            </c:strRef>
          </c:tx>
          <c:spPr>
            <a:pattFill prst="pct20">
              <a:fgClr>
                <a:schemeClr val="tx1"/>
              </a:fgClr>
              <a:bgClr>
                <a:schemeClr val="accent1">
                  <a:lumMod val="75000"/>
                </a:schemeClr>
              </a:bgClr>
            </a:patt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Hours'!$B$12:$E$12</c:f>
              <c:numCache>
                <c:formatCode>General</c:formatCode>
                <c:ptCount val="4"/>
                <c:pt idx="0">
                  <c:v>-366.1</c:v>
                </c:pt>
                <c:pt idx="1">
                  <c:v>-269.7</c:v>
                </c:pt>
                <c:pt idx="2">
                  <c:v>-185.2</c:v>
                </c:pt>
                <c:pt idx="3">
                  <c:v>-123</c:v>
                </c:pt>
              </c:numCache>
            </c:numRef>
          </c:val>
        </c:ser>
        <c:ser>
          <c:idx val="10"/>
          <c:order val="2"/>
          <c:tx>
            <c:strRef>
              <c:f>'[Summary Data and Figures Color Update.xlsx]Reserves All Hours'!$A$13</c:f>
              <c:strCache>
                <c:ptCount val="1"/>
                <c:pt idx="0">
                  <c:v>Storage Downward</c:v>
                </c:pt>
              </c:strCache>
            </c:strRef>
          </c:tx>
          <c:spPr>
            <a:pattFill prst="pct20">
              <a:fgClr>
                <a:schemeClr val="tx1"/>
              </a:fgClr>
              <a:bgClr>
                <a:schemeClr val="accent5">
                  <a:lumMod val="60000"/>
                  <a:lumOff val="40000"/>
                </a:schemeClr>
              </a:bgClr>
            </a:patt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Hours'!$B$13:$E$13</c:f>
              <c:numCache>
                <c:formatCode>General</c:formatCode>
                <c:ptCount val="4"/>
                <c:pt idx="0">
                  <c:v>-753.8</c:v>
                </c:pt>
                <c:pt idx="1">
                  <c:v>-1136.5999999999999</c:v>
                </c:pt>
                <c:pt idx="2">
                  <c:v>-1352</c:v>
                </c:pt>
                <c:pt idx="3">
                  <c:v>-1442.1</c:v>
                </c:pt>
              </c:numCache>
            </c:numRef>
          </c:val>
        </c:ser>
        <c:ser>
          <c:idx val="11"/>
          <c:order val="3"/>
          <c:tx>
            <c:strRef>
              <c:f>'[Summary Data and Figures Color Update.xlsx]Reserves All Hours'!$A$14</c:f>
              <c:strCache>
                <c:ptCount val="1"/>
                <c:pt idx="0">
                  <c:v>Demand Response Downward</c:v>
                </c:pt>
              </c:strCache>
            </c:strRef>
          </c:tx>
          <c:spPr>
            <a:pattFill prst="pct20">
              <a:fgClr>
                <a:schemeClr val="tx1"/>
              </a:fgClr>
              <a:bgClr>
                <a:schemeClr val="accent3"/>
              </a:bgClr>
            </a:patt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Hours'!$B$14:$E$14</c:f>
              <c:numCache>
                <c:formatCode>General</c:formatCode>
                <c:ptCount val="4"/>
                <c:pt idx="0">
                  <c:v>0</c:v>
                </c:pt>
                <c:pt idx="1">
                  <c:v>-450</c:v>
                </c:pt>
                <c:pt idx="2">
                  <c:v>-753.1</c:v>
                </c:pt>
                <c:pt idx="3">
                  <c:v>-938.9</c:v>
                </c:pt>
              </c:numCache>
            </c:numRef>
          </c:val>
        </c:ser>
        <c:ser>
          <c:idx val="4"/>
          <c:order val="4"/>
          <c:tx>
            <c:strRef>
              <c:f>'[Summary Data and Figures Color Update.xlsx]Reserves All Hours'!$A$7</c:f>
              <c:strCache>
                <c:ptCount val="1"/>
                <c:pt idx="0">
                  <c:v>Gas Upward</c:v>
                </c:pt>
              </c:strCache>
            </c:strRef>
          </c:tx>
          <c:spPr>
            <a:solidFill>
              <a:srgbClr val="BFBFBF"/>
            </a:solid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Hours'!$B$7:$E$7</c:f>
              <c:numCache>
                <c:formatCode>General</c:formatCode>
                <c:ptCount val="4"/>
                <c:pt idx="0">
                  <c:v>2481.1</c:v>
                </c:pt>
                <c:pt idx="1">
                  <c:v>1881.2</c:v>
                </c:pt>
                <c:pt idx="2">
                  <c:v>1454.8</c:v>
                </c:pt>
                <c:pt idx="3">
                  <c:v>1147.2</c:v>
                </c:pt>
              </c:numCache>
            </c:numRef>
          </c:val>
        </c:ser>
        <c:ser>
          <c:idx val="5"/>
          <c:order val="5"/>
          <c:tx>
            <c:strRef>
              <c:f>'[Summary Data and Figures Color Update.xlsx]Reserves All Hours'!$A$8</c:f>
              <c:strCache>
                <c:ptCount val="1"/>
                <c:pt idx="0">
                  <c:v>Hydro Upward</c:v>
                </c:pt>
              </c:strCache>
            </c:strRef>
          </c:tx>
          <c:spPr>
            <a:solidFill>
              <a:schemeClr val="accent1">
                <a:lumMod val="75000"/>
              </a:schemeClr>
            </a:solid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Hours'!$B$8:$E$8</c:f>
              <c:numCache>
                <c:formatCode>General</c:formatCode>
                <c:ptCount val="4"/>
                <c:pt idx="0">
                  <c:v>560.5</c:v>
                </c:pt>
                <c:pt idx="1">
                  <c:v>500.5</c:v>
                </c:pt>
                <c:pt idx="2">
                  <c:v>451</c:v>
                </c:pt>
                <c:pt idx="3">
                  <c:v>397.9</c:v>
                </c:pt>
              </c:numCache>
            </c:numRef>
          </c:val>
        </c:ser>
        <c:ser>
          <c:idx val="6"/>
          <c:order val="6"/>
          <c:tx>
            <c:strRef>
              <c:f>'[Summary Data and Figures Color Update.xlsx]Reserves All Hours'!$A$9</c:f>
              <c:strCache>
                <c:ptCount val="1"/>
                <c:pt idx="0">
                  <c:v>Storage Upward</c:v>
                </c:pt>
              </c:strCache>
            </c:strRef>
          </c:tx>
          <c:spPr>
            <a:solidFill>
              <a:schemeClr val="accent5">
                <a:lumMod val="60000"/>
                <a:lumOff val="40000"/>
              </a:schemeClr>
            </a:solid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Hours'!$B$9:$E$9</c:f>
              <c:numCache>
                <c:formatCode>General</c:formatCode>
                <c:ptCount val="4"/>
                <c:pt idx="0">
                  <c:v>1001.5</c:v>
                </c:pt>
                <c:pt idx="1">
                  <c:v>1551.7</c:v>
                </c:pt>
                <c:pt idx="2">
                  <c:v>1996.5</c:v>
                </c:pt>
                <c:pt idx="3">
                  <c:v>2347.4</c:v>
                </c:pt>
              </c:numCache>
            </c:numRef>
          </c:val>
        </c:ser>
        <c:ser>
          <c:idx val="7"/>
          <c:order val="7"/>
          <c:tx>
            <c:strRef>
              <c:f>'[Summary Data and Figures Color Update.xlsx]Reserves All Hours'!$A$10</c:f>
              <c:strCache>
                <c:ptCount val="1"/>
                <c:pt idx="0">
                  <c:v>Demand Response Upward</c:v>
                </c:pt>
              </c:strCache>
            </c:strRef>
          </c:tx>
          <c:spPr>
            <a:solidFill>
              <a:schemeClr val="accent3"/>
            </a:solidFill>
          </c:spPr>
          <c:invertIfNegative val="0"/>
          <c:cat>
            <c:numRef>
              <c:f>'[Summary Data and Figures Color Update.xlsx]Reserves All Hours'!$B$6:$E$6</c:f>
              <c:numCache>
                <c:formatCode>General</c:formatCode>
                <c:ptCount val="4"/>
                <c:pt idx="0">
                  <c:v>0</c:v>
                </c:pt>
                <c:pt idx="1">
                  <c:v>3</c:v>
                </c:pt>
                <c:pt idx="2">
                  <c:v>6</c:v>
                </c:pt>
                <c:pt idx="3">
                  <c:v>9</c:v>
                </c:pt>
              </c:numCache>
            </c:numRef>
          </c:cat>
          <c:val>
            <c:numRef>
              <c:f>'[Summary Data and Figures Color Update.xlsx]Reserves All Hours'!$B$10:$E$10</c:f>
              <c:numCache>
                <c:formatCode>General</c:formatCode>
                <c:ptCount val="4"/>
                <c:pt idx="0">
                  <c:v>0</c:v>
                </c:pt>
                <c:pt idx="1">
                  <c:v>110</c:v>
                </c:pt>
                <c:pt idx="2">
                  <c:v>141.19999999999999</c:v>
                </c:pt>
                <c:pt idx="3">
                  <c:v>150.80000000000001</c:v>
                </c:pt>
              </c:numCache>
            </c:numRef>
          </c:val>
        </c:ser>
        <c:dLbls>
          <c:showLegendKey val="0"/>
          <c:showVal val="0"/>
          <c:showCatName val="0"/>
          <c:showSerName val="0"/>
          <c:showPercent val="0"/>
          <c:showBubbleSize val="0"/>
        </c:dLbls>
        <c:gapWidth val="100"/>
        <c:overlap val="100"/>
        <c:axId val="323015240"/>
        <c:axId val="323018376"/>
      </c:barChart>
      <c:catAx>
        <c:axId val="323015240"/>
        <c:scaling>
          <c:orientation val="minMax"/>
        </c:scaling>
        <c:delete val="0"/>
        <c:axPos val="b"/>
        <c:title>
          <c:tx>
            <c:rich>
              <a:bodyPr/>
              <a:lstStyle/>
              <a:p>
                <a:pPr>
                  <a:defRPr/>
                </a:pPr>
                <a:r>
                  <a:rPr lang="en-US"/>
                  <a:t>Additional Non-Generation Flexibility (GW)</a:t>
                </a:r>
              </a:p>
            </c:rich>
          </c:tx>
          <c:layout>
            <c:manualLayout>
              <c:xMode val="edge"/>
              <c:yMode val="edge"/>
              <c:x val="0.16491098938719601"/>
              <c:y val="0.90384615384615397"/>
            </c:manualLayout>
          </c:layout>
          <c:overlay val="0"/>
        </c:title>
        <c:numFmt formatCode="General" sourceLinked="1"/>
        <c:majorTickMark val="out"/>
        <c:minorTickMark val="none"/>
        <c:tickLblPos val="low"/>
        <c:crossAx val="323018376"/>
        <c:crosses val="autoZero"/>
        <c:auto val="1"/>
        <c:lblAlgn val="ctr"/>
        <c:lblOffset val="100"/>
        <c:noMultiLvlLbl val="0"/>
      </c:catAx>
      <c:valAx>
        <c:axId val="323018376"/>
        <c:scaling>
          <c:orientation val="minMax"/>
          <c:max val="5000"/>
          <c:min val="-4000"/>
        </c:scaling>
        <c:delete val="0"/>
        <c:axPos val="l"/>
        <c:title>
          <c:tx>
            <c:rich>
              <a:bodyPr rot="-5400000" vert="horz"/>
              <a:lstStyle/>
              <a:p>
                <a:pPr>
                  <a:defRPr/>
                </a:pPr>
                <a:r>
                  <a:rPr lang="en-US"/>
                  <a:t>Average Online Reserve</a:t>
                </a:r>
              </a:p>
              <a:p>
                <a:pPr>
                  <a:defRPr/>
                </a:pPr>
                <a:r>
                  <a:rPr lang="en-US"/>
                  <a:t>Provision (GW)</a:t>
                </a:r>
              </a:p>
            </c:rich>
          </c:tx>
          <c:layout>
            <c:manualLayout>
              <c:xMode val="edge"/>
              <c:yMode val="edge"/>
              <c:x val="1.12904256533151E-2"/>
              <c:y val="0.13148853319564599"/>
            </c:manualLayout>
          </c:layout>
          <c:overlay val="0"/>
        </c:title>
        <c:numFmt formatCode="General" sourceLinked="1"/>
        <c:majorTickMark val="out"/>
        <c:minorTickMark val="none"/>
        <c:tickLblPos val="nextTo"/>
        <c:crossAx val="323015240"/>
        <c:crosses val="autoZero"/>
        <c:crossBetween val="between"/>
        <c:dispUnits>
          <c:builtInUnit val="thousands"/>
        </c:dispUnits>
      </c:valAx>
      <c:spPr>
        <a:noFill/>
        <a:ln>
          <a:noFill/>
        </a:ln>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3390893529613099"/>
          <c:y val="9.7437287552170695E-2"/>
          <c:w val="0.25941218760698398"/>
          <c:h val="0.68847381782195205"/>
        </c:manualLayout>
      </c:layout>
      <c:overlay val="0"/>
    </c:legend>
    <c:plotVisOnly val="1"/>
    <c:dispBlanksAs val="gap"/>
    <c:showDLblsOverMax val="0"/>
  </c:chart>
  <c:spPr>
    <a:noFill/>
    <a:ln>
      <a:noFill/>
    </a:ln>
  </c:spPr>
  <c:txPr>
    <a:bodyPr/>
    <a:lstStyle/>
    <a:p>
      <a:pPr>
        <a:defRPr sz="2000">
          <a:solidFill>
            <a:srgbClr val="FFFFFF"/>
          </a:solidFill>
          <a:latin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BAU'!$J$1</c:f>
              <c:strCache>
                <c:ptCount val="1"/>
                <c:pt idx="0">
                  <c:v>NetLoad-Imports</c:v>
                </c:pt>
              </c:strCache>
            </c:strRef>
          </c:tx>
          <c:spPr>
            <a:ln w="19050" cap="rnd">
              <a:solidFill>
                <a:schemeClr val="accent1"/>
              </a:solidFill>
              <a:round/>
            </a:ln>
            <a:effectLst/>
          </c:spPr>
          <c:marker>
            <c:symbol val="none"/>
          </c:marker>
          <c:xVal>
            <c:numRef>
              <c:f>'Feb 8 BAU'!$A$2:$A$25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BAU'!$J$2:$J$25</c:f>
              <c:numCache>
                <c:formatCode>_(* #,##0_);_(* \(#,##0\);_(* "-"??_);_(@_)</c:formatCode>
                <c:ptCount val="24"/>
                <c:pt idx="0">
                  <c:v>18033.770001523921</c:v>
                </c:pt>
                <c:pt idx="1">
                  <c:v>17721.73642840928</c:v>
                </c:pt>
                <c:pt idx="2">
                  <c:v>15787.768802404829</c:v>
                </c:pt>
                <c:pt idx="3">
                  <c:v>16524.6389431639</c:v>
                </c:pt>
                <c:pt idx="4">
                  <c:v>16555.108356051151</c:v>
                </c:pt>
                <c:pt idx="5">
                  <c:v>15663.66937736108</c:v>
                </c:pt>
                <c:pt idx="6">
                  <c:v>16499.978183789361</c:v>
                </c:pt>
                <c:pt idx="7">
                  <c:v>8247.9429137773714</c:v>
                </c:pt>
                <c:pt idx="8">
                  <c:v>1156.45182808459</c:v>
                </c:pt>
                <c:pt idx="9">
                  <c:v>-4817.6364212686703</c:v>
                </c:pt>
                <c:pt idx="10">
                  <c:v>-9308.4130506345791</c:v>
                </c:pt>
                <c:pt idx="11">
                  <c:v>-12181.417449356721</c:v>
                </c:pt>
                <c:pt idx="12">
                  <c:v>-13253.69973749481</c:v>
                </c:pt>
                <c:pt idx="13">
                  <c:v>-11834.07247048399</c:v>
                </c:pt>
                <c:pt idx="14">
                  <c:v>-7746.507997384605</c:v>
                </c:pt>
                <c:pt idx="15">
                  <c:v>278.89826386316048</c:v>
                </c:pt>
                <c:pt idx="16">
                  <c:v>11463.806043768331</c:v>
                </c:pt>
                <c:pt idx="17">
                  <c:v>17963.527701781681</c:v>
                </c:pt>
                <c:pt idx="18">
                  <c:v>20566.692034880729</c:v>
                </c:pt>
                <c:pt idx="19">
                  <c:v>20014.599962575441</c:v>
                </c:pt>
                <c:pt idx="20">
                  <c:v>18254.892876651571</c:v>
                </c:pt>
                <c:pt idx="21">
                  <c:v>17609.49647230062</c:v>
                </c:pt>
                <c:pt idx="22">
                  <c:v>15897.74994046278</c:v>
                </c:pt>
                <c:pt idx="23">
                  <c:v>15438.29090242434</c:v>
                </c:pt>
              </c:numCache>
            </c:numRef>
          </c:yVal>
          <c:smooth val="1"/>
        </c:ser>
        <c:dLbls>
          <c:showLegendKey val="0"/>
          <c:showVal val="0"/>
          <c:showCatName val="0"/>
          <c:showSerName val="0"/>
          <c:showPercent val="0"/>
          <c:showBubbleSize val="0"/>
        </c:dLbls>
        <c:axId val="400274096"/>
        <c:axId val="400269784"/>
      </c:scatterChart>
      <c:valAx>
        <c:axId val="400274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69784"/>
        <c:crosses val="autoZero"/>
        <c:crossBetween val="midCat"/>
      </c:valAx>
      <c:valAx>
        <c:axId val="400269784"/>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740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923910813753499"/>
          <c:y val="1.7090378962039701E-2"/>
          <c:w val="0.44356329478269202"/>
          <c:h val="0.63938571508348696"/>
        </c:manualLayout>
      </c:layout>
      <c:barChart>
        <c:barDir val="col"/>
        <c:grouping val="stacked"/>
        <c:varyColors val="0"/>
        <c:ser>
          <c:idx val="1"/>
          <c:order val="0"/>
          <c:tx>
            <c:strRef>
              <c:f>'[Summary Data and Figures Color Update.xlsx]Renewable Reserves'!$A$3</c:f>
              <c:strCache>
                <c:ptCount val="1"/>
                <c:pt idx="0">
                  <c:v>Sub-Hourly Curtailment</c:v>
                </c:pt>
              </c:strCache>
            </c:strRef>
          </c:tx>
          <c:spPr>
            <a:solidFill>
              <a:schemeClr val="accent1">
                <a:lumMod val="20000"/>
                <a:lumOff val="80000"/>
              </a:schemeClr>
            </a:solidFill>
            <a:ln>
              <a:noFill/>
            </a:ln>
          </c:spPr>
          <c:invertIfNegative val="0"/>
          <c:cat>
            <c:strRef>
              <c:f>'[Summary Data and Figures Color Update.xlsx]Renewable Reserves'!$C$1:$D$1</c:f>
              <c:strCache>
                <c:ptCount val="2"/>
                <c:pt idx="0">
                  <c:v>50% RPS</c:v>
                </c:pt>
                <c:pt idx="1">
                  <c:v>Renewables Provide Reserves</c:v>
                </c:pt>
              </c:strCache>
            </c:strRef>
          </c:cat>
          <c:val>
            <c:numRef>
              <c:f>'[Summary Data and Figures Color Update.xlsx]Renewable Reserves'!$C$3:$D$3</c:f>
              <c:numCache>
                <c:formatCode>General</c:formatCode>
                <c:ptCount val="2"/>
                <c:pt idx="0">
                  <c:v>0</c:v>
                </c:pt>
                <c:pt idx="1">
                  <c:v>1</c:v>
                </c:pt>
              </c:numCache>
            </c:numRef>
          </c:val>
        </c:ser>
        <c:ser>
          <c:idx val="0"/>
          <c:order val="1"/>
          <c:tx>
            <c:strRef>
              <c:f>'[Summary Data and Figures Color Update.xlsx]Renewable Reserves'!$A$2</c:f>
              <c:strCache>
                <c:ptCount val="1"/>
                <c:pt idx="0">
                  <c:v>Hourly Curtailment</c:v>
                </c:pt>
              </c:strCache>
            </c:strRef>
          </c:tx>
          <c:spPr>
            <a:solidFill>
              <a:schemeClr val="accent2"/>
            </a:solidFill>
            <a:effectLst/>
          </c:spPr>
          <c:invertIfNegative val="0"/>
          <c:cat>
            <c:strRef>
              <c:f>'[Summary Data and Figures Color Update.xlsx]Renewable Reserves'!$C$1:$D$1</c:f>
              <c:strCache>
                <c:ptCount val="2"/>
                <c:pt idx="0">
                  <c:v>50% RPS</c:v>
                </c:pt>
                <c:pt idx="1">
                  <c:v>Renewables Provide Reserves</c:v>
                </c:pt>
              </c:strCache>
            </c:strRef>
          </c:cat>
          <c:val>
            <c:numRef>
              <c:f>'[Summary Data and Figures Color Update.xlsx]Renewable Reserves'!$C$2:$D$2</c:f>
              <c:numCache>
                <c:formatCode>General</c:formatCode>
                <c:ptCount val="2"/>
                <c:pt idx="0">
                  <c:v>4.75</c:v>
                </c:pt>
                <c:pt idx="1">
                  <c:v>1.65</c:v>
                </c:pt>
              </c:numCache>
            </c:numRef>
          </c:val>
        </c:ser>
        <c:dLbls>
          <c:showLegendKey val="0"/>
          <c:showVal val="0"/>
          <c:showCatName val="0"/>
          <c:showSerName val="0"/>
          <c:showPercent val="0"/>
          <c:showBubbleSize val="0"/>
        </c:dLbls>
        <c:gapWidth val="150"/>
        <c:overlap val="100"/>
        <c:axId val="324263272"/>
        <c:axId val="324264840"/>
      </c:barChart>
      <c:catAx>
        <c:axId val="324263272"/>
        <c:scaling>
          <c:orientation val="minMax"/>
        </c:scaling>
        <c:delete val="0"/>
        <c:axPos val="b"/>
        <c:numFmt formatCode="General" sourceLinked="0"/>
        <c:majorTickMark val="out"/>
        <c:minorTickMark val="none"/>
        <c:tickLblPos val="nextTo"/>
        <c:crossAx val="324264840"/>
        <c:crosses val="autoZero"/>
        <c:auto val="1"/>
        <c:lblAlgn val="ctr"/>
        <c:lblOffset val="100"/>
        <c:noMultiLvlLbl val="0"/>
      </c:catAx>
      <c:valAx>
        <c:axId val="324264840"/>
        <c:scaling>
          <c:orientation val="minMax"/>
          <c:max val="6"/>
        </c:scaling>
        <c:delete val="0"/>
        <c:axPos val="l"/>
        <c:title>
          <c:tx>
            <c:rich>
              <a:bodyPr rot="-5400000" vert="horz"/>
              <a:lstStyle/>
              <a:p>
                <a:pPr>
                  <a:defRPr/>
                </a:pPr>
                <a:r>
                  <a:rPr lang="en-US"/>
                  <a:t>Curtailment (%) </a:t>
                </a:r>
              </a:p>
            </c:rich>
          </c:tx>
          <c:layout>
            <c:manualLayout>
              <c:xMode val="edge"/>
              <c:yMode val="edge"/>
              <c:x val="2.0429451338978E-2"/>
              <c:y val="0.12759116546601901"/>
            </c:manualLayout>
          </c:layout>
          <c:overlay val="0"/>
        </c:title>
        <c:numFmt formatCode="General" sourceLinked="1"/>
        <c:majorTickMark val="out"/>
        <c:minorTickMark val="none"/>
        <c:tickLblPos val="nextTo"/>
        <c:crossAx val="324263272"/>
        <c:crosses val="autoZero"/>
        <c:crossBetween val="between"/>
      </c:valAx>
      <c:spPr>
        <a:noFill/>
        <a:ln>
          <a:solidFill>
            <a:schemeClr val="bg1">
              <a:lumMod val="65000"/>
            </a:schemeClr>
          </a:solidFill>
        </a:ln>
      </c:spPr>
    </c:plotArea>
    <c:legend>
      <c:legendPos val="r"/>
      <c:layout>
        <c:manualLayout>
          <c:xMode val="edge"/>
          <c:yMode val="edge"/>
          <c:x val="0.61976113591386295"/>
          <c:y val="0.23398950131233601"/>
          <c:w val="0.33787927826875402"/>
          <c:h val="0.31925476070810299"/>
        </c:manualLayout>
      </c:layout>
      <c:overlay val="0"/>
    </c:legend>
    <c:plotVisOnly val="1"/>
    <c:dispBlanksAs val="gap"/>
    <c:showDLblsOverMax val="0"/>
  </c:chart>
  <c:spPr>
    <a:noFill/>
    <a:ln>
      <a:noFill/>
    </a:ln>
  </c:spPr>
  <c:txPr>
    <a:bodyPr/>
    <a:lstStyle/>
    <a:p>
      <a:pPr>
        <a:defRPr sz="2000">
          <a:latin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53637045369299"/>
          <c:y val="3.98780184901898E-2"/>
          <c:w val="0.71750870684433699"/>
          <c:h val="0.52889673645199198"/>
        </c:manualLayout>
      </c:layout>
      <c:barChart>
        <c:barDir val="col"/>
        <c:grouping val="stacked"/>
        <c:varyColors val="0"/>
        <c:ser>
          <c:idx val="0"/>
          <c:order val="0"/>
          <c:tx>
            <c:strRef>
              <c:f>'[Summary Data and Figures Color Update.xlsx]Remove Downward'!$A$2</c:f>
              <c:strCache>
                <c:ptCount val="1"/>
                <c:pt idx="0">
                  <c:v>Curtailment</c:v>
                </c:pt>
              </c:strCache>
            </c:strRef>
          </c:tx>
          <c:spPr>
            <a:solidFill>
              <a:schemeClr val="accent2"/>
            </a:solidFill>
            <a:effectLst/>
          </c:spPr>
          <c:invertIfNegative val="0"/>
          <c:dLbls>
            <c:dLbl>
              <c:idx val="0"/>
              <c:layout>
                <c:manualLayout>
                  <c:x val="5.6535180698565899E-3"/>
                  <c:y val="-0.2651932162325860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370078740157501E-3"/>
                  <c:y val="-0.116704219664850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1978598828992E-3"/>
                  <c:y val="-9.45324046032706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and Figures Color Update.xlsx]Remove Downward'!$B$1:$D$1</c:f>
              <c:strCache>
                <c:ptCount val="3"/>
                <c:pt idx="0">
                  <c:v>50% RPS</c:v>
                </c:pt>
                <c:pt idx="1">
                  <c:v>Remove Downward Reserves</c:v>
                </c:pt>
                <c:pt idx="2">
                  <c:v>Remove Downward Reserves and Regional Generation Requirements</c:v>
                </c:pt>
              </c:strCache>
            </c:strRef>
          </c:cat>
          <c:val>
            <c:numRef>
              <c:f>'[Summary Data and Figures Color Update.xlsx]Remove Downward'!$B$2:$D$2</c:f>
              <c:numCache>
                <c:formatCode>General</c:formatCode>
                <c:ptCount val="3"/>
                <c:pt idx="0">
                  <c:v>4.75</c:v>
                </c:pt>
                <c:pt idx="1">
                  <c:v>1.45</c:v>
                </c:pt>
                <c:pt idx="2">
                  <c:v>0.95</c:v>
                </c:pt>
              </c:numCache>
            </c:numRef>
          </c:val>
        </c:ser>
        <c:dLbls>
          <c:showLegendKey val="0"/>
          <c:showVal val="0"/>
          <c:showCatName val="0"/>
          <c:showSerName val="0"/>
          <c:showPercent val="0"/>
          <c:showBubbleSize val="0"/>
        </c:dLbls>
        <c:gapWidth val="150"/>
        <c:overlap val="100"/>
        <c:axId val="324265232"/>
        <c:axId val="324260528"/>
      </c:barChart>
      <c:catAx>
        <c:axId val="324265232"/>
        <c:scaling>
          <c:orientation val="minMax"/>
        </c:scaling>
        <c:delete val="0"/>
        <c:axPos val="b"/>
        <c:numFmt formatCode="General" sourceLinked="0"/>
        <c:majorTickMark val="out"/>
        <c:minorTickMark val="none"/>
        <c:tickLblPos val="nextTo"/>
        <c:crossAx val="324260528"/>
        <c:crosses val="autoZero"/>
        <c:auto val="1"/>
        <c:lblAlgn val="ctr"/>
        <c:lblOffset val="100"/>
        <c:noMultiLvlLbl val="0"/>
      </c:catAx>
      <c:valAx>
        <c:axId val="324260528"/>
        <c:scaling>
          <c:orientation val="minMax"/>
          <c:max val="6"/>
        </c:scaling>
        <c:delete val="0"/>
        <c:axPos val="l"/>
        <c:title>
          <c:tx>
            <c:rich>
              <a:bodyPr rot="-5400000" vert="horz"/>
              <a:lstStyle/>
              <a:p>
                <a:pPr>
                  <a:defRPr/>
                </a:pPr>
                <a:r>
                  <a:rPr lang="en-US"/>
                  <a:t>Curtailment (%) </a:t>
                </a:r>
              </a:p>
            </c:rich>
          </c:tx>
          <c:layout>
            <c:manualLayout>
              <c:xMode val="edge"/>
              <c:yMode val="edge"/>
              <c:x val="6.7609781950333098E-2"/>
              <c:y val="0.104948516050878"/>
            </c:manualLayout>
          </c:layout>
          <c:overlay val="0"/>
        </c:title>
        <c:numFmt formatCode="General" sourceLinked="1"/>
        <c:majorTickMark val="out"/>
        <c:minorTickMark val="none"/>
        <c:tickLblPos val="nextTo"/>
        <c:crossAx val="324265232"/>
        <c:crosses val="autoZero"/>
        <c:crossBetween val="between"/>
      </c:valAx>
      <c:spPr>
        <a:noFill/>
        <a:ln>
          <a:noFill/>
        </a:ln>
      </c:spPr>
    </c:plotArea>
    <c:plotVisOnly val="1"/>
    <c:dispBlanksAs val="gap"/>
    <c:showDLblsOverMax val="0"/>
  </c:chart>
  <c:spPr>
    <a:noFill/>
    <a:ln>
      <a:noFill/>
    </a:ln>
  </c:spPr>
  <c:txPr>
    <a:bodyPr/>
    <a:lstStyle/>
    <a:p>
      <a:pPr>
        <a:defRPr sz="2000">
          <a:latin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Feb 8th: Target- Enhanced</a:t>
            </a:r>
          </a:p>
        </c:rich>
      </c:tx>
      <c:layout/>
      <c:overlay val="0"/>
      <c:spPr>
        <a:noFill/>
        <a:ln>
          <a:noFill/>
        </a:ln>
        <a:effectLst/>
      </c:spPr>
    </c:title>
    <c:autoTitleDeleted val="0"/>
    <c:plotArea>
      <c:layout>
        <c:manualLayout>
          <c:layoutTarget val="inner"/>
          <c:xMode val="edge"/>
          <c:yMode val="edge"/>
          <c:x val="0.180107850206495"/>
          <c:y val="9.7790084962424695E-2"/>
          <c:w val="0.45271834580482201"/>
          <c:h val="0.83508474598504301"/>
        </c:manualLayout>
      </c:layout>
      <c:scatterChart>
        <c:scatterStyle val="smoothMarker"/>
        <c:varyColors val="0"/>
        <c:ser>
          <c:idx val="0"/>
          <c:order val="0"/>
          <c:tx>
            <c:strRef>
              <c:f>Graphs!$B$1</c:f>
              <c:strCache>
                <c:ptCount val="1"/>
                <c:pt idx="0">
                  <c:v>Storage</c:v>
                </c:pt>
              </c:strCache>
            </c:strRef>
          </c:tx>
          <c:spPr>
            <a:ln w="28575" cap="rnd">
              <a:solidFill>
                <a:schemeClr val="accent6"/>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Graphs!$B$2:$B$25</c:f>
              <c:numCache>
                <c:formatCode>_(* #,##0_);_(* \(#,##0\);_(* "-"??_);_(@_)</c:formatCode>
                <c:ptCount val="24"/>
                <c:pt idx="0">
                  <c:v>-27.150001529997098</c:v>
                </c:pt>
                <c:pt idx="1">
                  <c:v>-27.15000153000074</c:v>
                </c:pt>
                <c:pt idx="2">
                  <c:v>560</c:v>
                </c:pt>
                <c:pt idx="3">
                  <c:v>-747.57693414999812</c:v>
                </c:pt>
                <c:pt idx="4">
                  <c:v>-467.77600026000061</c:v>
                </c:pt>
                <c:pt idx="5">
                  <c:v>-416.92925520000063</c:v>
                </c:pt>
                <c:pt idx="6">
                  <c:v>1114.3405637999999</c:v>
                </c:pt>
                <c:pt idx="7">
                  <c:v>709.69401144040228</c:v>
                </c:pt>
                <c:pt idx="8">
                  <c:v>-1699.882181899502</c:v>
                </c:pt>
                <c:pt idx="9">
                  <c:v>-2637.2000198300011</c:v>
                </c:pt>
                <c:pt idx="10">
                  <c:v>-4263.90748196</c:v>
                </c:pt>
                <c:pt idx="11">
                  <c:v>-4005.800025930002</c:v>
                </c:pt>
                <c:pt idx="12">
                  <c:v>-3390.300025930002</c:v>
                </c:pt>
                <c:pt idx="13">
                  <c:v>-3150.3898082199989</c:v>
                </c:pt>
                <c:pt idx="14">
                  <c:v>-3644.0078536599981</c:v>
                </c:pt>
                <c:pt idx="15">
                  <c:v>-3194.251225914802</c:v>
                </c:pt>
                <c:pt idx="16">
                  <c:v>36.652791430002253</c:v>
                </c:pt>
                <c:pt idx="17">
                  <c:v>4113.1021255561</c:v>
                </c:pt>
                <c:pt idx="18">
                  <c:v>4143.0576878959982</c:v>
                </c:pt>
                <c:pt idx="19">
                  <c:v>3949.4497564958979</c:v>
                </c:pt>
                <c:pt idx="20">
                  <c:v>2357.4937586632982</c:v>
                </c:pt>
                <c:pt idx="21">
                  <c:v>1999.6657078404</c:v>
                </c:pt>
                <c:pt idx="22">
                  <c:v>960.01895003840025</c:v>
                </c:pt>
                <c:pt idx="23">
                  <c:v>0</c:v>
                </c:pt>
              </c:numCache>
            </c:numRef>
          </c:yVal>
          <c:smooth val="1"/>
        </c:ser>
        <c:ser>
          <c:idx val="1"/>
          <c:order val="1"/>
          <c:tx>
            <c:strRef>
              <c:f>Graphs!$C$1</c:f>
              <c:strCache>
                <c:ptCount val="1"/>
                <c:pt idx="0">
                  <c:v>DR,ScheduledEV</c:v>
                </c:pt>
              </c:strCache>
            </c:strRef>
          </c:tx>
          <c:spPr>
            <a:ln w="28575" cap="rnd">
              <a:solidFill>
                <a:schemeClr val="accent4"/>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Graphs!$C$2:$C$25</c:f>
              <c:numCache>
                <c:formatCode>_(* #,##0_);_(* \(#,##0\);_(* "-"??_);_(@_)</c:formatCode>
                <c:ptCount val="24"/>
                <c:pt idx="0">
                  <c:v>817.70360382509898</c:v>
                </c:pt>
                <c:pt idx="1">
                  <c:v>784.60760382510125</c:v>
                </c:pt>
                <c:pt idx="2">
                  <c:v>769.2766038250993</c:v>
                </c:pt>
                <c:pt idx="3">
                  <c:v>810.7866038250977</c:v>
                </c:pt>
                <c:pt idx="4">
                  <c:v>813.99660382510035</c:v>
                </c:pt>
                <c:pt idx="5">
                  <c:v>773.2766038250993</c:v>
                </c:pt>
                <c:pt idx="6">
                  <c:v>828.24160382509797</c:v>
                </c:pt>
                <c:pt idx="7">
                  <c:v>664.28692382509689</c:v>
                </c:pt>
                <c:pt idx="8">
                  <c:v>642.58060382509939</c:v>
                </c:pt>
                <c:pt idx="9">
                  <c:v>-2296.297953464898</c:v>
                </c:pt>
                <c:pt idx="10">
                  <c:v>-2366.2393961748999</c:v>
                </c:pt>
                <c:pt idx="11">
                  <c:v>-2366.4904061748971</c:v>
                </c:pt>
                <c:pt idx="12">
                  <c:v>-2365.435136174895</c:v>
                </c:pt>
                <c:pt idx="13">
                  <c:v>-2365.216986174903</c:v>
                </c:pt>
                <c:pt idx="14">
                  <c:v>-2136.3240688849</c:v>
                </c:pt>
                <c:pt idx="15">
                  <c:v>501.629363825101</c:v>
                </c:pt>
                <c:pt idx="16">
                  <c:v>737.09560382509835</c:v>
                </c:pt>
                <c:pt idx="17">
                  <c:v>829.14860382509789</c:v>
                </c:pt>
                <c:pt idx="18">
                  <c:v>834.81060382509736</c:v>
                </c:pt>
                <c:pt idx="19">
                  <c:v>836.90860382510436</c:v>
                </c:pt>
                <c:pt idx="20">
                  <c:v>834.11260382510227</c:v>
                </c:pt>
                <c:pt idx="21">
                  <c:v>830.2696038251014</c:v>
                </c:pt>
                <c:pt idx="22">
                  <c:v>816.27060382509808</c:v>
                </c:pt>
                <c:pt idx="23">
                  <c:v>705.57160382510119</c:v>
                </c:pt>
              </c:numCache>
            </c:numRef>
          </c:yVal>
          <c:smooth val="1"/>
        </c:ser>
        <c:ser>
          <c:idx val="2"/>
          <c:order val="2"/>
          <c:tx>
            <c:strRef>
              <c:f>Graphs!$D$1</c:f>
              <c:strCache>
                <c:ptCount val="1"/>
                <c:pt idx="0">
                  <c:v>PhysicalImports</c:v>
                </c:pt>
              </c:strCache>
            </c:strRef>
          </c:tx>
          <c:spPr>
            <a:ln w="28575" cap="rnd">
              <a:solidFill>
                <a:schemeClr val="accent3"/>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Graphs!$D$2:$D$25</c:f>
              <c:numCache>
                <c:formatCode>_(* #,##0_);_(* \(#,##0\);_(* "-"??_);_(@_)</c:formatCode>
                <c:ptCount val="24"/>
                <c:pt idx="0">
                  <c:v>5293.1393091012296</c:v>
                </c:pt>
                <c:pt idx="1">
                  <c:v>5723.1707323061564</c:v>
                </c:pt>
                <c:pt idx="2">
                  <c:v>5149.2820857687102</c:v>
                </c:pt>
                <c:pt idx="3">
                  <c:v>4219.4395804014803</c:v>
                </c:pt>
                <c:pt idx="4">
                  <c:v>3743.8848994575101</c:v>
                </c:pt>
                <c:pt idx="5">
                  <c:v>4265.0109334281296</c:v>
                </c:pt>
                <c:pt idx="6">
                  <c:v>3106.3689409271101</c:v>
                </c:pt>
                <c:pt idx="7">
                  <c:v>4369.3821116314502</c:v>
                </c:pt>
                <c:pt idx="8">
                  <c:v>3612.9245752787901</c:v>
                </c:pt>
                <c:pt idx="9">
                  <c:v>2694.3518338306999</c:v>
                </c:pt>
                <c:pt idx="10">
                  <c:v>1363.57473102268</c:v>
                </c:pt>
                <c:pt idx="11">
                  <c:v>229.500814383407</c:v>
                </c:pt>
                <c:pt idx="12">
                  <c:v>-261.72443137754999</c:v>
                </c:pt>
                <c:pt idx="13">
                  <c:v>743.34457840931702</c:v>
                </c:pt>
                <c:pt idx="14">
                  <c:v>2084.8944349639801</c:v>
                </c:pt>
                <c:pt idx="15">
                  <c:v>3716.5131566239702</c:v>
                </c:pt>
                <c:pt idx="16">
                  <c:v>8265.0281436886453</c:v>
                </c:pt>
                <c:pt idx="17">
                  <c:v>7948.8340660201302</c:v>
                </c:pt>
                <c:pt idx="18">
                  <c:v>10321.5547397626</c:v>
                </c:pt>
                <c:pt idx="19">
                  <c:v>9843.8892071845294</c:v>
                </c:pt>
                <c:pt idx="20">
                  <c:v>9734.1628813847401</c:v>
                </c:pt>
                <c:pt idx="21">
                  <c:v>10112.5858942698</c:v>
                </c:pt>
                <c:pt idx="22">
                  <c:v>9269.4880273732997</c:v>
                </c:pt>
                <c:pt idx="23">
                  <c:v>9028.2245796750503</c:v>
                </c:pt>
              </c:numCache>
            </c:numRef>
          </c:yVal>
          <c:smooth val="1"/>
        </c:ser>
        <c:ser>
          <c:idx val="3"/>
          <c:order val="3"/>
          <c:tx>
            <c:strRef>
              <c:f>Graphs!$E$1</c:f>
              <c:strCache>
                <c:ptCount val="1"/>
                <c:pt idx="0">
                  <c:v>CAGasCommit</c:v>
                </c:pt>
              </c:strCache>
            </c:strRef>
          </c:tx>
          <c:spPr>
            <a:ln w="28575" cap="rnd">
              <a:solidFill>
                <a:schemeClr val="bg1">
                  <a:lumMod val="50000"/>
                </a:schemeClr>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Graphs!$E$2:$E$25</c:f>
              <c:numCache>
                <c:formatCode>_(* #,##0_);_(* \(#,##0\);_(* "-"??_);_(@_)</c:formatCode>
                <c:ptCount val="24"/>
                <c:pt idx="0">
                  <c:v>13110.47</c:v>
                </c:pt>
                <c:pt idx="1">
                  <c:v>13110.47</c:v>
                </c:pt>
                <c:pt idx="2">
                  <c:v>13110.47</c:v>
                </c:pt>
                <c:pt idx="3">
                  <c:v>13110.47</c:v>
                </c:pt>
                <c:pt idx="4">
                  <c:v>12503.37</c:v>
                </c:pt>
                <c:pt idx="5">
                  <c:v>11616.37</c:v>
                </c:pt>
                <c:pt idx="6">
                  <c:v>11616.37</c:v>
                </c:pt>
                <c:pt idx="7">
                  <c:v>5542.48</c:v>
                </c:pt>
                <c:pt idx="8">
                  <c:v>4216.4799999999996</c:v>
                </c:pt>
                <c:pt idx="9">
                  <c:v>3616.48</c:v>
                </c:pt>
                <c:pt idx="10">
                  <c:v>3616.48</c:v>
                </c:pt>
                <c:pt idx="11">
                  <c:v>3573.48</c:v>
                </c:pt>
                <c:pt idx="12">
                  <c:v>3573.48</c:v>
                </c:pt>
                <c:pt idx="13">
                  <c:v>3597.9</c:v>
                </c:pt>
                <c:pt idx="14">
                  <c:v>3634.16</c:v>
                </c:pt>
                <c:pt idx="15">
                  <c:v>3634.16</c:v>
                </c:pt>
                <c:pt idx="16">
                  <c:v>7270.29</c:v>
                </c:pt>
                <c:pt idx="17">
                  <c:v>7604.33</c:v>
                </c:pt>
                <c:pt idx="18">
                  <c:v>9981.7800000000007</c:v>
                </c:pt>
                <c:pt idx="19">
                  <c:v>9981.7800000000007</c:v>
                </c:pt>
                <c:pt idx="20">
                  <c:v>9007.59</c:v>
                </c:pt>
                <c:pt idx="21">
                  <c:v>9007.59</c:v>
                </c:pt>
                <c:pt idx="22">
                  <c:v>8657.2900000000009</c:v>
                </c:pt>
                <c:pt idx="23">
                  <c:v>8657.2900000000009</c:v>
                </c:pt>
              </c:numCache>
            </c:numRef>
          </c:yVal>
          <c:smooth val="1"/>
        </c:ser>
        <c:ser>
          <c:idx val="4"/>
          <c:order val="4"/>
          <c:tx>
            <c:strRef>
              <c:f>Graphs!$F$1</c:f>
              <c:strCache>
                <c:ptCount val="1"/>
                <c:pt idx="0">
                  <c:v>CAGasGen</c:v>
                </c:pt>
              </c:strCache>
            </c:strRef>
          </c:tx>
          <c:spPr>
            <a:ln w="28575" cap="rnd">
              <a:solidFill>
                <a:schemeClr val="tx1">
                  <a:lumMod val="65000"/>
                  <a:lumOff val="35000"/>
                </a:schemeClr>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Graphs!$F$2:$F$25</c:f>
              <c:numCache>
                <c:formatCode>_(* #,##0_);_(* \(#,##0\);_(* "-"??_);_(@_)</c:formatCode>
                <c:ptCount val="24"/>
                <c:pt idx="0">
                  <c:v>11801.3844834262</c:v>
                </c:pt>
                <c:pt idx="1">
                  <c:v>10768.731969983501</c:v>
                </c:pt>
                <c:pt idx="2">
                  <c:v>10665.529330920101</c:v>
                </c:pt>
                <c:pt idx="3">
                  <c:v>11889.590244641</c:v>
                </c:pt>
                <c:pt idx="4">
                  <c:v>11200.045967579499</c:v>
                </c:pt>
                <c:pt idx="5">
                  <c:v>10380.924380845599</c:v>
                </c:pt>
                <c:pt idx="6">
                  <c:v>11082.835810439599</c:v>
                </c:pt>
                <c:pt idx="7">
                  <c:v>5503.14</c:v>
                </c:pt>
                <c:pt idx="8">
                  <c:v>4111.59</c:v>
                </c:pt>
                <c:pt idx="9">
                  <c:v>3430.09</c:v>
                </c:pt>
                <c:pt idx="10">
                  <c:v>3430.09</c:v>
                </c:pt>
                <c:pt idx="11">
                  <c:v>3387.09</c:v>
                </c:pt>
                <c:pt idx="12">
                  <c:v>2528.6169653412198</c:v>
                </c:pt>
                <c:pt idx="13">
                  <c:v>2016.49205001</c:v>
                </c:pt>
                <c:pt idx="14">
                  <c:v>3032.8105591798299</c:v>
                </c:pt>
                <c:pt idx="15">
                  <c:v>3558.1132198569999</c:v>
                </c:pt>
                <c:pt idx="16">
                  <c:v>6708.4790866180456</c:v>
                </c:pt>
                <c:pt idx="17">
                  <c:v>7297.0071495566999</c:v>
                </c:pt>
                <c:pt idx="18">
                  <c:v>9765.3345802395306</c:v>
                </c:pt>
                <c:pt idx="19">
                  <c:v>9500.1837640919293</c:v>
                </c:pt>
                <c:pt idx="20">
                  <c:v>8864.8699952085117</c:v>
                </c:pt>
                <c:pt idx="21">
                  <c:v>8800.6903157010493</c:v>
                </c:pt>
                <c:pt idx="22">
                  <c:v>8300.6288394714065</c:v>
                </c:pt>
                <c:pt idx="23">
                  <c:v>6591.0712604278497</c:v>
                </c:pt>
              </c:numCache>
            </c:numRef>
          </c:yVal>
          <c:smooth val="1"/>
        </c:ser>
        <c:ser>
          <c:idx val="5"/>
          <c:order val="5"/>
          <c:tx>
            <c:strRef>
              <c:f>Graphs!$G$1</c:f>
              <c:strCache>
                <c:ptCount val="1"/>
                <c:pt idx="0">
                  <c:v>HydroGen</c:v>
                </c:pt>
              </c:strCache>
            </c:strRef>
          </c:tx>
          <c:spPr>
            <a:ln w="28575" cap="rnd">
              <a:solidFill>
                <a:schemeClr val="accent1"/>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Graphs!$G$2:$G$25</c:f>
              <c:numCache>
                <c:formatCode>_(* #,##0_);_(* \(#,##0\);_(* "-"??_);_(@_)</c:formatCode>
                <c:ptCount val="24"/>
                <c:pt idx="0">
                  <c:v>4660.8197218200003</c:v>
                </c:pt>
                <c:pt idx="1">
                  <c:v>4342.0255269199997</c:v>
                </c:pt>
                <c:pt idx="2">
                  <c:v>3852.8543527000002</c:v>
                </c:pt>
                <c:pt idx="3">
                  <c:v>4251.0626489200004</c:v>
                </c:pt>
                <c:pt idx="4">
                  <c:v>4642.3995964799997</c:v>
                </c:pt>
                <c:pt idx="5">
                  <c:v>4780.8767683200003</c:v>
                </c:pt>
                <c:pt idx="6">
                  <c:v>3257.3715858800001</c:v>
                </c:pt>
                <c:pt idx="7">
                  <c:v>2110.6276413800001</c:v>
                </c:pt>
                <c:pt idx="8">
                  <c:v>2195.0048307100001</c:v>
                </c:pt>
                <c:pt idx="9">
                  <c:v>3328.2937209500001</c:v>
                </c:pt>
                <c:pt idx="10">
                  <c:v>3330.1217889499999</c:v>
                </c:pt>
                <c:pt idx="11">
                  <c:v>2187.3159507099999</c:v>
                </c:pt>
                <c:pt idx="12">
                  <c:v>2127.66571071</c:v>
                </c:pt>
                <c:pt idx="13">
                  <c:v>1983.7029687100001</c:v>
                </c:pt>
                <c:pt idx="14">
                  <c:v>2418.6743741300002</c:v>
                </c:pt>
                <c:pt idx="15">
                  <c:v>2518.0987146900002</c:v>
                </c:pt>
                <c:pt idx="16">
                  <c:v>2263.4717785900002</c:v>
                </c:pt>
                <c:pt idx="17">
                  <c:v>3339.7887898599879</c:v>
                </c:pt>
                <c:pt idx="18">
                  <c:v>2655.0369190900001</c:v>
                </c:pt>
                <c:pt idx="19">
                  <c:v>2980.2748342800001</c:v>
                </c:pt>
                <c:pt idx="20">
                  <c:v>4033.2779500699999</c:v>
                </c:pt>
                <c:pt idx="21">
                  <c:v>2879.8504348299998</c:v>
                </c:pt>
                <c:pt idx="22">
                  <c:v>3852.7692775199998</c:v>
                </c:pt>
                <c:pt idx="23">
                  <c:v>4813.9317348699997</c:v>
                </c:pt>
              </c:numCache>
            </c:numRef>
          </c:yVal>
          <c:smooth val="1"/>
        </c:ser>
        <c:ser>
          <c:idx val="6"/>
          <c:order val="6"/>
          <c:tx>
            <c:strRef>
              <c:f>Graphs!$H$1</c:f>
              <c:strCache>
                <c:ptCount val="1"/>
                <c:pt idx="0">
                  <c:v>NetLoad</c:v>
                </c:pt>
              </c:strCache>
            </c:strRef>
          </c:tx>
          <c:spPr>
            <a:ln w="19050" cap="rnd">
              <a:solidFill>
                <a:schemeClr val="tx1"/>
              </a:solidFill>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Graphs!$H$2:$H$25</c:f>
              <c:numCache>
                <c:formatCode>_(* #,##0_);_(* \(#,##0\);_(* "-"??_);_(@_)</c:formatCode>
                <c:ptCount val="24"/>
                <c:pt idx="0">
                  <c:v>22476.286538269102</c:v>
                </c:pt>
                <c:pt idx="1">
                  <c:v>21462.4911441861</c:v>
                </c:pt>
                <c:pt idx="2">
                  <c:v>20804.239718283101</c:v>
                </c:pt>
                <c:pt idx="3">
                  <c:v>20168.406686355102</c:v>
                </c:pt>
                <c:pt idx="4">
                  <c:v>19628.612299359091</c:v>
                </c:pt>
                <c:pt idx="5">
                  <c:v>19242.0006341591</c:v>
                </c:pt>
                <c:pt idx="6">
                  <c:v>19018.404472625101</c:v>
                </c:pt>
                <c:pt idx="7">
                  <c:v>12880.2763000791</c:v>
                </c:pt>
                <c:pt idx="8">
                  <c:v>8324.4152579972906</c:v>
                </c:pt>
                <c:pt idx="9">
                  <c:v>3939.8900140282899</c:v>
                </c:pt>
                <c:pt idx="10">
                  <c:v>821.75288639852101</c:v>
                </c:pt>
                <c:pt idx="11">
                  <c:v>-1252.2810167074099</c:v>
                </c:pt>
                <c:pt idx="12">
                  <c:v>-2148.2193588972</c:v>
                </c:pt>
                <c:pt idx="13">
                  <c:v>-1535.37477419424</c:v>
                </c:pt>
                <c:pt idx="14">
                  <c:v>995.03283529913494</c:v>
                </c:pt>
                <c:pt idx="15">
                  <c:v>6391.6195495841303</c:v>
                </c:pt>
                <c:pt idx="16">
                  <c:v>17436.474196930099</c:v>
                </c:pt>
                <c:pt idx="17">
                  <c:v>23012.9226648611</c:v>
                </c:pt>
                <c:pt idx="18">
                  <c:v>27371.3840179281</c:v>
                </c:pt>
                <c:pt idx="19">
                  <c:v>26738.9161775711</c:v>
                </c:pt>
                <c:pt idx="20">
                  <c:v>25461.0752007761</c:v>
                </c:pt>
                <c:pt idx="21">
                  <c:v>24267.1227659941</c:v>
                </c:pt>
                <c:pt idx="22">
                  <c:v>22950.406461922099</c:v>
                </c:pt>
                <c:pt idx="23">
                  <c:v>21161.6090317571</c:v>
                </c:pt>
              </c:numCache>
            </c:numRef>
          </c:yVal>
          <c:smooth val="1"/>
        </c:ser>
        <c:ser>
          <c:idx val="7"/>
          <c:order val="7"/>
          <c:tx>
            <c:strRef>
              <c:f>Graphs!$I$1</c:f>
              <c:strCache>
                <c:ptCount val="1"/>
                <c:pt idx="0">
                  <c:v>NetLoadBeforeCurtailment</c:v>
                </c:pt>
              </c:strCache>
            </c:strRef>
          </c:tx>
          <c:spPr>
            <a:ln w="28575" cap="rnd">
              <a:solidFill>
                <a:schemeClr val="tx1"/>
              </a:solidFill>
              <a:prstDash val="dash"/>
              <a:round/>
            </a:ln>
            <a:effectLst/>
          </c:spPr>
          <c:marker>
            <c:symbol val="none"/>
          </c:marker>
          <c:xVal>
            <c:numRef>
              <c:f>Graphs!$A$2:$A$25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Graphs!$I$2:$I$25</c:f>
              <c:numCache>
                <c:formatCode>_(* #,##0_);_(* \(#,##0\);_(* "-"??_);_(@_)</c:formatCode>
                <c:ptCount val="24"/>
                <c:pt idx="0">
                  <c:v>22476.286538269102</c:v>
                </c:pt>
                <c:pt idx="1">
                  <c:v>21462.4911441861</c:v>
                </c:pt>
                <c:pt idx="2">
                  <c:v>20804.239718283101</c:v>
                </c:pt>
                <c:pt idx="3">
                  <c:v>20168.406686355102</c:v>
                </c:pt>
                <c:pt idx="4">
                  <c:v>19628.612299359091</c:v>
                </c:pt>
                <c:pt idx="5">
                  <c:v>19242.0006341591</c:v>
                </c:pt>
                <c:pt idx="6">
                  <c:v>19018.404472625101</c:v>
                </c:pt>
                <c:pt idx="7">
                  <c:v>12880.2763000791</c:v>
                </c:pt>
                <c:pt idx="8">
                  <c:v>8283.9338456310506</c:v>
                </c:pt>
                <c:pt idx="9">
                  <c:v>3780.9430265431301</c:v>
                </c:pt>
                <c:pt idx="10">
                  <c:v>521.24066399212495</c:v>
                </c:pt>
                <c:pt idx="11">
                  <c:v>-1891.5173795548701</c:v>
                </c:pt>
                <c:pt idx="12">
                  <c:v>-2946.3543476718801</c:v>
                </c:pt>
                <c:pt idx="13">
                  <c:v>-1968.15869203487</c:v>
                </c:pt>
                <c:pt idx="14">
                  <c:v>953.29249241712796</c:v>
                </c:pt>
                <c:pt idx="15">
                  <c:v>6391.6195495841303</c:v>
                </c:pt>
                <c:pt idx="16">
                  <c:v>17436.474196930099</c:v>
                </c:pt>
                <c:pt idx="17">
                  <c:v>23012.9226648611</c:v>
                </c:pt>
                <c:pt idx="18">
                  <c:v>27371.3840179281</c:v>
                </c:pt>
                <c:pt idx="19">
                  <c:v>26738.9161775711</c:v>
                </c:pt>
                <c:pt idx="20">
                  <c:v>25461.0752007761</c:v>
                </c:pt>
                <c:pt idx="21">
                  <c:v>24267.1227659941</c:v>
                </c:pt>
                <c:pt idx="22">
                  <c:v>22950.406461922099</c:v>
                </c:pt>
                <c:pt idx="23">
                  <c:v>21161.6090317571</c:v>
                </c:pt>
              </c:numCache>
            </c:numRef>
          </c:yVal>
          <c:smooth val="1"/>
        </c:ser>
        <c:dLbls>
          <c:showLegendKey val="0"/>
          <c:showVal val="0"/>
          <c:showCatName val="0"/>
          <c:showSerName val="0"/>
          <c:showPercent val="0"/>
          <c:showBubbleSize val="0"/>
        </c:dLbls>
        <c:axId val="400270176"/>
        <c:axId val="400276056"/>
      </c:scatterChart>
      <c:valAx>
        <c:axId val="400270176"/>
        <c:scaling>
          <c:orientation val="minMax"/>
          <c:max val="2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Hour</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0276056"/>
        <c:crosses val="autoZero"/>
        <c:crossBetween val="midCat"/>
        <c:majorUnit val="4"/>
      </c:valAx>
      <c:valAx>
        <c:axId val="400276056"/>
        <c:scaling>
          <c:orientation val="minMax"/>
          <c:min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MW</a:t>
                </a: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0270176"/>
        <c:crosses val="autoZero"/>
        <c:crossBetween val="midCat"/>
      </c:valAx>
      <c:spPr>
        <a:noFill/>
        <a:ln>
          <a:noFill/>
        </a:ln>
        <a:effectLst/>
      </c:spPr>
    </c:plotArea>
    <c:legend>
      <c:legendPos val="r"/>
      <c:layout>
        <c:manualLayout>
          <c:xMode val="edge"/>
          <c:yMode val="edge"/>
          <c:x val="0.63677797757425803"/>
          <c:y val="0.25021536219733298"/>
          <c:w val="0.36322202242574197"/>
          <c:h val="0.5664206624779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Feb 8th: High</a:t>
            </a:r>
            <a:r>
              <a:rPr lang="en-US" sz="1800" baseline="0" dirty="0">
                <a:solidFill>
                  <a:schemeClr val="tx1"/>
                </a:solidFill>
              </a:rPr>
              <a:t> Solar</a:t>
            </a:r>
            <a:r>
              <a:rPr lang="en-US" sz="1800" dirty="0">
                <a:solidFill>
                  <a:schemeClr val="tx1"/>
                </a:solidFill>
              </a:rPr>
              <a:t>- Conventional</a:t>
            </a:r>
          </a:p>
        </c:rich>
      </c:tx>
      <c:layout/>
      <c:overlay val="0"/>
      <c:spPr>
        <a:noFill/>
        <a:ln>
          <a:noFill/>
        </a:ln>
        <a:effectLst/>
      </c:spPr>
    </c:title>
    <c:autoTitleDeleted val="0"/>
    <c:plotArea>
      <c:layout/>
      <c:scatterChart>
        <c:scatterStyle val="smoothMarker"/>
        <c:varyColors val="0"/>
        <c:ser>
          <c:idx val="0"/>
          <c:order val="0"/>
          <c:tx>
            <c:strRef>
              <c:f>Graphs!$B$79</c:f>
              <c:strCache>
                <c:ptCount val="1"/>
                <c:pt idx="0">
                  <c:v>Storage</c:v>
                </c:pt>
              </c:strCache>
            </c:strRef>
          </c:tx>
          <c:spPr>
            <a:ln w="28575" cap="rnd">
              <a:solidFill>
                <a:schemeClr val="accent6"/>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Graphs!$B$80:$B$103</c:f>
              <c:numCache>
                <c:formatCode>_(* #,##0_);_(* \(#,##0\);_(* "-"??_);_(@_)</c:formatCode>
                <c:ptCount val="24"/>
                <c:pt idx="0">
                  <c:v>-262.26503759680048</c:v>
                </c:pt>
                <c:pt idx="1">
                  <c:v>-119.4078947367998</c:v>
                </c:pt>
                <c:pt idx="2">
                  <c:v>-119.4078947368034</c:v>
                </c:pt>
                <c:pt idx="3">
                  <c:v>-816.25</c:v>
                </c:pt>
                <c:pt idx="4">
                  <c:v>-816.25</c:v>
                </c:pt>
                <c:pt idx="5">
                  <c:v>-144.2006791299973</c:v>
                </c:pt>
                <c:pt idx="6">
                  <c:v>978.68471118000161</c:v>
                </c:pt>
                <c:pt idx="7">
                  <c:v>-2487.8000259299988</c:v>
                </c:pt>
                <c:pt idx="8">
                  <c:v>-1757.5411424980009</c:v>
                </c:pt>
                <c:pt idx="9">
                  <c:v>-1895.8938590958969</c:v>
                </c:pt>
                <c:pt idx="10">
                  <c:v>-2663.2440044000032</c:v>
                </c:pt>
                <c:pt idx="11">
                  <c:v>-2242.460078105003</c:v>
                </c:pt>
                <c:pt idx="12">
                  <c:v>-2185.629488144999</c:v>
                </c:pt>
                <c:pt idx="13">
                  <c:v>-2190.588131467201</c:v>
                </c:pt>
                <c:pt idx="14">
                  <c:v>-1748.2001438445</c:v>
                </c:pt>
                <c:pt idx="15">
                  <c:v>-1401.5269903880001</c:v>
                </c:pt>
                <c:pt idx="16">
                  <c:v>-685.55007224999997</c:v>
                </c:pt>
                <c:pt idx="17">
                  <c:v>1819.2222009358011</c:v>
                </c:pt>
                <c:pt idx="18">
                  <c:v>3646.0028795378971</c:v>
                </c:pt>
                <c:pt idx="19">
                  <c:v>2460.5659749922961</c:v>
                </c:pt>
                <c:pt idx="20">
                  <c:v>1669.4563399256001</c:v>
                </c:pt>
                <c:pt idx="21">
                  <c:v>1548.6032246742</c:v>
                </c:pt>
                <c:pt idx="22">
                  <c:v>934.09601406240108</c:v>
                </c:pt>
                <c:pt idx="23">
                  <c:v>30.200045749999841</c:v>
                </c:pt>
              </c:numCache>
            </c:numRef>
          </c:yVal>
          <c:smooth val="1"/>
        </c:ser>
        <c:ser>
          <c:idx val="1"/>
          <c:order val="1"/>
          <c:tx>
            <c:strRef>
              <c:f>Graphs!$C$79</c:f>
              <c:strCache>
                <c:ptCount val="1"/>
                <c:pt idx="0">
                  <c:v>DR,ScheduledEV</c:v>
                </c:pt>
              </c:strCache>
            </c:strRef>
          </c:tx>
          <c:spPr>
            <a:ln w="28575" cap="rnd">
              <a:solidFill>
                <a:schemeClr val="accent4"/>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Graphs!$C$80:$C$103</c:f>
              <c:numCache>
                <c:formatCode>_(* #,##0_);_(* \(#,##0\);_(* "-"??_);_(@_)</c:formatCode>
                <c:ptCount val="24"/>
                <c:pt idx="0">
                  <c:v>766.422584699499</c:v>
                </c:pt>
                <c:pt idx="1">
                  <c:v>813.93658469949821</c:v>
                </c:pt>
                <c:pt idx="2">
                  <c:v>760.84958469950288</c:v>
                </c:pt>
                <c:pt idx="3">
                  <c:v>807.63858469950003</c:v>
                </c:pt>
                <c:pt idx="4">
                  <c:v>764.91358469950126</c:v>
                </c:pt>
                <c:pt idx="5">
                  <c:v>812.6555846994994</c:v>
                </c:pt>
                <c:pt idx="6">
                  <c:v>825.09358469949802</c:v>
                </c:pt>
                <c:pt idx="7">
                  <c:v>656.06797114949939</c:v>
                </c:pt>
                <c:pt idx="8">
                  <c:v>432.13047012950108</c:v>
                </c:pt>
                <c:pt idx="9">
                  <c:v>-2273.9309193005029</c:v>
                </c:pt>
                <c:pt idx="10">
                  <c:v>-2369.373415300498</c:v>
                </c:pt>
                <c:pt idx="11">
                  <c:v>-2370.8175953005011</c:v>
                </c:pt>
                <c:pt idx="12">
                  <c:v>-2368.3674153004981</c:v>
                </c:pt>
                <c:pt idx="13">
                  <c:v>-2142.9062890604978</c:v>
                </c:pt>
                <c:pt idx="14">
                  <c:v>-2184.267426970498</c:v>
                </c:pt>
                <c:pt idx="15">
                  <c:v>496.97838141949961</c:v>
                </c:pt>
                <c:pt idx="16">
                  <c:v>694.75758469949835</c:v>
                </c:pt>
                <c:pt idx="17">
                  <c:v>826.00058469950102</c:v>
                </c:pt>
                <c:pt idx="18">
                  <c:v>831.66258469950117</c:v>
                </c:pt>
                <c:pt idx="19">
                  <c:v>833.76058469950658</c:v>
                </c:pt>
                <c:pt idx="20">
                  <c:v>830.96458469950437</c:v>
                </c:pt>
                <c:pt idx="21">
                  <c:v>827.12158469950009</c:v>
                </c:pt>
                <c:pt idx="22">
                  <c:v>821.93358469950181</c:v>
                </c:pt>
                <c:pt idx="23">
                  <c:v>760.81858469950021</c:v>
                </c:pt>
              </c:numCache>
            </c:numRef>
          </c:yVal>
          <c:smooth val="1"/>
        </c:ser>
        <c:ser>
          <c:idx val="2"/>
          <c:order val="2"/>
          <c:tx>
            <c:strRef>
              <c:f>Graphs!$D$79</c:f>
              <c:strCache>
                <c:ptCount val="1"/>
                <c:pt idx="0">
                  <c:v>PhysicalImports</c:v>
                </c:pt>
              </c:strCache>
            </c:strRef>
          </c:tx>
          <c:spPr>
            <a:ln w="28575" cap="rnd">
              <a:solidFill>
                <a:schemeClr val="accent3"/>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Graphs!$D$80:$D$103</c:f>
              <c:numCache>
                <c:formatCode>_(* #,##0_);_(* \(#,##0\);_(* "-"??_);_(@_)</c:formatCode>
                <c:ptCount val="24"/>
                <c:pt idx="0">
                  <c:v>6328.3936176195803</c:v>
                </c:pt>
                <c:pt idx="1">
                  <c:v>5614.8917966512199</c:v>
                </c:pt>
                <c:pt idx="2">
                  <c:v>6931.0369967526703</c:v>
                </c:pt>
                <c:pt idx="3">
                  <c:v>5607.6928240656098</c:v>
                </c:pt>
                <c:pt idx="4">
                  <c:v>5124.17402418235</c:v>
                </c:pt>
                <c:pt idx="5">
                  <c:v>5662.9223376724203</c:v>
                </c:pt>
                <c:pt idx="6">
                  <c:v>4801.7995697101396</c:v>
                </c:pt>
                <c:pt idx="7">
                  <c:v>4553.9479796761198</c:v>
                </c:pt>
                <c:pt idx="8">
                  <c:v>4961.7114896760804</c:v>
                </c:pt>
                <c:pt idx="9">
                  <c:v>5164.6897196761302</c:v>
                </c:pt>
                <c:pt idx="10">
                  <c:v>5264.5660944810397</c:v>
                </c:pt>
                <c:pt idx="11">
                  <c:v>5273.3187996761799</c:v>
                </c:pt>
                <c:pt idx="12">
                  <c:v>5201.8590196772702</c:v>
                </c:pt>
                <c:pt idx="13">
                  <c:v>5135.36377967709</c:v>
                </c:pt>
                <c:pt idx="14">
                  <c:v>5058.0317696760703</c:v>
                </c:pt>
                <c:pt idx="15">
                  <c:v>4891.5623196761298</c:v>
                </c:pt>
                <c:pt idx="16">
                  <c:v>7330.6110340161704</c:v>
                </c:pt>
                <c:pt idx="17">
                  <c:v>7419.2920439538202</c:v>
                </c:pt>
                <c:pt idx="18">
                  <c:v>9172.1569698817602</c:v>
                </c:pt>
                <c:pt idx="19">
                  <c:v>9128.9502958700086</c:v>
                </c:pt>
                <c:pt idx="20">
                  <c:v>9488.1763990389245</c:v>
                </c:pt>
                <c:pt idx="21">
                  <c:v>8788.9023745678805</c:v>
                </c:pt>
                <c:pt idx="22">
                  <c:v>9294.9796023337203</c:v>
                </c:pt>
                <c:pt idx="23">
                  <c:v>7868.2922102071598</c:v>
                </c:pt>
              </c:numCache>
            </c:numRef>
          </c:yVal>
          <c:smooth val="1"/>
        </c:ser>
        <c:ser>
          <c:idx val="3"/>
          <c:order val="3"/>
          <c:tx>
            <c:strRef>
              <c:f>Graphs!$E$79</c:f>
              <c:strCache>
                <c:ptCount val="1"/>
                <c:pt idx="0">
                  <c:v>CAGasCommit</c:v>
                </c:pt>
              </c:strCache>
            </c:strRef>
          </c:tx>
          <c:spPr>
            <a:ln w="19050" cap="rnd">
              <a:solidFill>
                <a:schemeClr val="bg1">
                  <a:lumMod val="65000"/>
                </a:schemeClr>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Graphs!$E$80:$E$103</c:f>
              <c:numCache>
                <c:formatCode>_(* #,##0_);_(* \(#,##0\);_(* "-"??_);_(@_)</c:formatCode>
                <c:ptCount val="24"/>
                <c:pt idx="0">
                  <c:v>14584.97</c:v>
                </c:pt>
                <c:pt idx="1">
                  <c:v>14584.97</c:v>
                </c:pt>
                <c:pt idx="2">
                  <c:v>14584.97</c:v>
                </c:pt>
                <c:pt idx="3">
                  <c:v>13920.37</c:v>
                </c:pt>
                <c:pt idx="4">
                  <c:v>13870.37</c:v>
                </c:pt>
                <c:pt idx="5">
                  <c:v>13870.37</c:v>
                </c:pt>
                <c:pt idx="6">
                  <c:v>13870.37</c:v>
                </c:pt>
                <c:pt idx="7">
                  <c:v>11142.97</c:v>
                </c:pt>
                <c:pt idx="8">
                  <c:v>9152.969999999983</c:v>
                </c:pt>
                <c:pt idx="9">
                  <c:v>9152.969999999983</c:v>
                </c:pt>
                <c:pt idx="10">
                  <c:v>9152.969999999983</c:v>
                </c:pt>
                <c:pt idx="11">
                  <c:v>8609.969999999983</c:v>
                </c:pt>
                <c:pt idx="12">
                  <c:v>8878.969999999983</c:v>
                </c:pt>
                <c:pt idx="13">
                  <c:v>8903.3899999999849</c:v>
                </c:pt>
                <c:pt idx="14">
                  <c:v>8939.65</c:v>
                </c:pt>
                <c:pt idx="15">
                  <c:v>8939.65</c:v>
                </c:pt>
                <c:pt idx="16">
                  <c:v>10955.78</c:v>
                </c:pt>
                <c:pt idx="17">
                  <c:v>12974.18</c:v>
                </c:pt>
                <c:pt idx="18">
                  <c:v>13654.18</c:v>
                </c:pt>
                <c:pt idx="19">
                  <c:v>14910.21</c:v>
                </c:pt>
                <c:pt idx="20">
                  <c:v>14307.6</c:v>
                </c:pt>
                <c:pt idx="21">
                  <c:v>13398.78</c:v>
                </c:pt>
                <c:pt idx="22">
                  <c:v>12813.78</c:v>
                </c:pt>
                <c:pt idx="23">
                  <c:v>12813.78</c:v>
                </c:pt>
              </c:numCache>
            </c:numRef>
          </c:yVal>
          <c:smooth val="1"/>
        </c:ser>
        <c:ser>
          <c:idx val="4"/>
          <c:order val="4"/>
          <c:tx>
            <c:strRef>
              <c:f>Graphs!$F$79</c:f>
              <c:strCache>
                <c:ptCount val="1"/>
                <c:pt idx="0">
                  <c:v>CAGasGen</c:v>
                </c:pt>
              </c:strCache>
            </c:strRef>
          </c:tx>
          <c:spPr>
            <a:ln w="28575" cap="rnd">
              <a:solidFill>
                <a:schemeClr val="tx1">
                  <a:lumMod val="65000"/>
                  <a:lumOff val="35000"/>
                </a:schemeClr>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Graphs!$F$80:$F$103</c:f>
              <c:numCache>
                <c:formatCode>_(* #,##0_);_(* \(#,##0\);_(* "-"??_);_(@_)</c:formatCode>
                <c:ptCount val="24"/>
                <c:pt idx="0">
                  <c:v>12086.998990726999</c:v>
                </c:pt>
                <c:pt idx="1">
                  <c:v>11559.716680281301</c:v>
                </c:pt>
                <c:pt idx="2">
                  <c:v>11801.0418423259</c:v>
                </c:pt>
                <c:pt idx="3">
                  <c:v>11943.0240709177</c:v>
                </c:pt>
                <c:pt idx="4">
                  <c:v>11245.2079540219</c:v>
                </c:pt>
                <c:pt idx="5">
                  <c:v>10590.9230256264</c:v>
                </c:pt>
                <c:pt idx="6">
                  <c:v>11910.6542092825</c:v>
                </c:pt>
                <c:pt idx="7">
                  <c:v>8131.1396572375697</c:v>
                </c:pt>
                <c:pt idx="8">
                  <c:v>5751.0589278079997</c:v>
                </c:pt>
                <c:pt idx="9">
                  <c:v>5876.3000525300004</c:v>
                </c:pt>
                <c:pt idx="10">
                  <c:v>6054.45883228</c:v>
                </c:pt>
                <c:pt idx="11">
                  <c:v>5740.2467482424954</c:v>
                </c:pt>
                <c:pt idx="12">
                  <c:v>5832.6046106940003</c:v>
                </c:pt>
                <c:pt idx="13">
                  <c:v>5780.4427482114997</c:v>
                </c:pt>
                <c:pt idx="14">
                  <c:v>5739.8930827849999</c:v>
                </c:pt>
                <c:pt idx="15">
                  <c:v>5688.6033916275001</c:v>
                </c:pt>
                <c:pt idx="16">
                  <c:v>8717.9888459605809</c:v>
                </c:pt>
                <c:pt idx="17">
                  <c:v>12081.461280096701</c:v>
                </c:pt>
                <c:pt idx="18">
                  <c:v>12774.5092920385</c:v>
                </c:pt>
                <c:pt idx="19">
                  <c:v>14106.3552648615</c:v>
                </c:pt>
                <c:pt idx="20">
                  <c:v>12219.9251324994</c:v>
                </c:pt>
                <c:pt idx="21">
                  <c:v>11692.704514531901</c:v>
                </c:pt>
                <c:pt idx="22">
                  <c:v>10312.2241904559</c:v>
                </c:pt>
                <c:pt idx="23">
                  <c:v>8336.1907289691299</c:v>
                </c:pt>
              </c:numCache>
            </c:numRef>
          </c:yVal>
          <c:smooth val="1"/>
        </c:ser>
        <c:ser>
          <c:idx val="5"/>
          <c:order val="5"/>
          <c:tx>
            <c:strRef>
              <c:f>Graphs!$G$79</c:f>
              <c:strCache>
                <c:ptCount val="1"/>
                <c:pt idx="0">
                  <c:v>HydroGen</c:v>
                </c:pt>
              </c:strCache>
            </c:strRef>
          </c:tx>
          <c:spPr>
            <a:ln w="28575" cap="rnd">
              <a:solidFill>
                <a:schemeClr val="accent1"/>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Graphs!$G$80:$G$103</c:f>
              <c:numCache>
                <c:formatCode>_(* #,##0_);_(* \(#,##0\);_(* "-"??_);_(@_)</c:formatCode>
                <c:ptCount val="24"/>
                <c:pt idx="0">
                  <c:v>5000.9749245800003</c:v>
                </c:pt>
                <c:pt idx="1">
                  <c:v>4751.5838313200002</c:v>
                </c:pt>
                <c:pt idx="2">
                  <c:v>4320.8571865800004</c:v>
                </c:pt>
                <c:pt idx="3">
                  <c:v>4660.6209533199999</c:v>
                </c:pt>
                <c:pt idx="4">
                  <c:v>5114.14551914</c:v>
                </c:pt>
                <c:pt idx="5">
                  <c:v>4817.0113367800004</c:v>
                </c:pt>
                <c:pt idx="6">
                  <c:v>3094.4103955999999</c:v>
                </c:pt>
                <c:pt idx="7">
                  <c:v>2265.1107499300001</c:v>
                </c:pt>
                <c:pt idx="8">
                  <c:v>2339.4058012199998</c:v>
                </c:pt>
                <c:pt idx="9">
                  <c:v>3177.26667864</c:v>
                </c:pt>
                <c:pt idx="10">
                  <c:v>3140.41735324</c:v>
                </c:pt>
                <c:pt idx="11">
                  <c:v>2290.1789252200001</c:v>
                </c:pt>
                <c:pt idx="12">
                  <c:v>2391.828029119999</c:v>
                </c:pt>
                <c:pt idx="13">
                  <c:v>1983.7029687100001</c:v>
                </c:pt>
                <c:pt idx="14">
                  <c:v>2446.62417297</c:v>
                </c:pt>
                <c:pt idx="15">
                  <c:v>2444.7770025200002</c:v>
                </c:pt>
                <c:pt idx="16">
                  <c:v>2313.90875835</c:v>
                </c:pt>
                <c:pt idx="17">
                  <c:v>3039.3486185000002</c:v>
                </c:pt>
                <c:pt idx="18">
                  <c:v>2784.5461414900001</c:v>
                </c:pt>
                <c:pt idx="19">
                  <c:v>2715.5445482499999</c:v>
                </c:pt>
                <c:pt idx="20">
                  <c:v>3890.288427919998</c:v>
                </c:pt>
                <c:pt idx="21">
                  <c:v>3069.9206296799998</c:v>
                </c:pt>
                <c:pt idx="22">
                  <c:v>3811.9112989700002</c:v>
                </c:pt>
                <c:pt idx="23">
                  <c:v>4795.8952314500002</c:v>
                </c:pt>
              </c:numCache>
            </c:numRef>
          </c:yVal>
          <c:smooth val="1"/>
        </c:ser>
        <c:ser>
          <c:idx val="6"/>
          <c:order val="6"/>
          <c:tx>
            <c:strRef>
              <c:f>Graphs!$H$79</c:f>
              <c:strCache>
                <c:ptCount val="1"/>
                <c:pt idx="0">
                  <c:v>NetLoad</c:v>
                </c:pt>
              </c:strCache>
            </c:strRef>
          </c:tx>
          <c:spPr>
            <a:ln w="28575" cap="rnd">
              <a:solidFill>
                <a:schemeClr val="tx1"/>
              </a:solidFill>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Graphs!$H$80:$H$103</c:f>
              <c:numCache>
                <c:formatCode>_(* #,##0_);_(* \(#,##0\);_(* "-"??_);_(@_)</c:formatCode>
                <c:ptCount val="24"/>
                <c:pt idx="0">
                  <c:v>24362.163619143499</c:v>
                </c:pt>
                <c:pt idx="1">
                  <c:v>23336.6282250605</c:v>
                </c:pt>
                <c:pt idx="2">
                  <c:v>22718.805799157501</c:v>
                </c:pt>
                <c:pt idx="3">
                  <c:v>22132.331767229502</c:v>
                </c:pt>
                <c:pt idx="4">
                  <c:v>21679.282380233501</c:v>
                </c:pt>
                <c:pt idx="5">
                  <c:v>21326.591715033501</c:v>
                </c:pt>
                <c:pt idx="6">
                  <c:v>21301.7777534995</c:v>
                </c:pt>
                <c:pt idx="7">
                  <c:v>13284.261975174701</c:v>
                </c:pt>
                <c:pt idx="8">
                  <c:v>12111.474839606301</c:v>
                </c:pt>
                <c:pt idx="9">
                  <c:v>10463.477724766501</c:v>
                </c:pt>
                <c:pt idx="10">
                  <c:v>9875.8261358969103</c:v>
                </c:pt>
                <c:pt idx="11">
                  <c:v>9089.2172705291105</c:v>
                </c:pt>
                <c:pt idx="12">
                  <c:v>9290.6507959760493</c:v>
                </c:pt>
                <c:pt idx="13">
                  <c:v>8958.9146104588308</c:v>
                </c:pt>
                <c:pt idx="14">
                  <c:v>9609.3281055256703</c:v>
                </c:pt>
                <c:pt idx="15">
                  <c:v>12269.168757087</c:v>
                </c:pt>
                <c:pt idx="16">
                  <c:v>18954.111227684491</c:v>
                </c:pt>
                <c:pt idx="17">
                  <c:v>25427.513895735501</c:v>
                </c:pt>
                <c:pt idx="18">
                  <c:v>29747.543154762501</c:v>
                </c:pt>
                <c:pt idx="19">
                  <c:v>29143.550258445452</c:v>
                </c:pt>
                <c:pt idx="20">
                  <c:v>27743.069275690501</c:v>
                </c:pt>
                <c:pt idx="21">
                  <c:v>26398.398846868498</c:v>
                </c:pt>
                <c:pt idx="22">
                  <c:v>25192.7295427965</c:v>
                </c:pt>
                <c:pt idx="23">
                  <c:v>23306.583112631499</c:v>
                </c:pt>
              </c:numCache>
            </c:numRef>
          </c:yVal>
          <c:smooth val="1"/>
        </c:ser>
        <c:ser>
          <c:idx val="7"/>
          <c:order val="7"/>
          <c:tx>
            <c:strRef>
              <c:f>Graphs!$I$79</c:f>
              <c:strCache>
                <c:ptCount val="1"/>
                <c:pt idx="0">
                  <c:v>NetLoadBeforeCurtailment</c:v>
                </c:pt>
              </c:strCache>
            </c:strRef>
          </c:tx>
          <c:spPr>
            <a:ln w="28575" cap="rnd">
              <a:solidFill>
                <a:schemeClr val="tx1"/>
              </a:solidFill>
              <a:prstDash val="dash"/>
              <a:round/>
            </a:ln>
            <a:effectLst/>
          </c:spPr>
          <c:marker>
            <c:symbol val="none"/>
          </c:marker>
          <c:xVal>
            <c:numRef>
              <c:f>Graphs!$A$80:$A$103</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Graphs!$I$80:$I$103</c:f>
              <c:numCache>
                <c:formatCode>_(* #,##0_);_(* \(#,##0\);_(* "-"??_);_(@_)</c:formatCode>
                <c:ptCount val="24"/>
                <c:pt idx="0">
                  <c:v>24362.163619143499</c:v>
                </c:pt>
                <c:pt idx="1">
                  <c:v>23336.6282250605</c:v>
                </c:pt>
                <c:pt idx="2">
                  <c:v>22718.805799157501</c:v>
                </c:pt>
                <c:pt idx="3">
                  <c:v>22132.331767229502</c:v>
                </c:pt>
                <c:pt idx="4">
                  <c:v>21679.282380233501</c:v>
                </c:pt>
                <c:pt idx="5">
                  <c:v>21326.591715033501</c:v>
                </c:pt>
                <c:pt idx="6">
                  <c:v>21301.7777534995</c:v>
                </c:pt>
                <c:pt idx="7">
                  <c:v>12801.890893453499</c:v>
                </c:pt>
                <c:pt idx="8">
                  <c:v>6118.16331776067</c:v>
                </c:pt>
                <c:pt idx="9">
                  <c:v>347.05329840745998</c:v>
                </c:pt>
                <c:pt idx="10">
                  <c:v>-4043.8469561535398</c:v>
                </c:pt>
                <c:pt idx="11">
                  <c:v>-6908.0986496805399</c:v>
                </c:pt>
                <c:pt idx="12">
                  <c:v>-8051.8407178175376</c:v>
                </c:pt>
                <c:pt idx="13">
                  <c:v>-6698.7086908069004</c:v>
                </c:pt>
                <c:pt idx="14">
                  <c:v>-2688.4762277085401</c:v>
                </c:pt>
                <c:pt idx="15">
                  <c:v>5170.4605835392904</c:v>
                </c:pt>
                <c:pt idx="16">
                  <c:v>18794.417077784499</c:v>
                </c:pt>
                <c:pt idx="17">
                  <c:v>25382.819745735491</c:v>
                </c:pt>
                <c:pt idx="18">
                  <c:v>29738.849004762498</c:v>
                </c:pt>
                <c:pt idx="19">
                  <c:v>29143.550258445452</c:v>
                </c:pt>
                <c:pt idx="20">
                  <c:v>27743.069275690501</c:v>
                </c:pt>
                <c:pt idx="21">
                  <c:v>26398.398846868498</c:v>
                </c:pt>
                <c:pt idx="22">
                  <c:v>25192.7295427965</c:v>
                </c:pt>
                <c:pt idx="23">
                  <c:v>23306.583112631499</c:v>
                </c:pt>
              </c:numCache>
            </c:numRef>
          </c:yVal>
          <c:smooth val="1"/>
        </c:ser>
        <c:dLbls>
          <c:showLegendKey val="0"/>
          <c:showVal val="0"/>
          <c:showCatName val="0"/>
          <c:showSerName val="0"/>
          <c:showPercent val="0"/>
          <c:showBubbleSize val="0"/>
        </c:dLbls>
        <c:axId val="400284288"/>
        <c:axId val="400281936"/>
      </c:scatterChart>
      <c:valAx>
        <c:axId val="400284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Hour</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281936"/>
        <c:crosses val="autoZero"/>
        <c:crossBetween val="midCat"/>
      </c:valAx>
      <c:valAx>
        <c:axId val="400281936"/>
        <c:scaling>
          <c:orientation val="minMax"/>
          <c:max val="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MW</a:t>
                </a: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028428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Target'!$I$1</c:f>
              <c:strCache>
                <c:ptCount val="1"/>
                <c:pt idx="0">
                  <c:v>NetLoadBeforeCurtailment</c:v>
                </c:pt>
              </c:strCache>
            </c:strRef>
          </c:tx>
          <c:spPr>
            <a:ln w="19050" cap="rnd">
              <a:solidFill>
                <a:schemeClr val="accent1"/>
              </a:solidFill>
              <a:round/>
            </a:ln>
            <a:effectLst/>
          </c:spPr>
          <c:marker>
            <c:symbol val="none"/>
          </c:marker>
          <c:xVal>
            <c:numRef>
              <c:f>'Feb 8 Target'!$A$2:$A$25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Target'!$I$2:$I$25</c:f>
              <c:numCache>
                <c:formatCode>_(* #,##0_);_(* \(#,##0\);_(* "-"??_);_(@_)</c:formatCode>
                <c:ptCount val="24"/>
                <c:pt idx="0">
                  <c:v>22476.286538269102</c:v>
                </c:pt>
                <c:pt idx="1">
                  <c:v>21462.4911441861</c:v>
                </c:pt>
                <c:pt idx="2">
                  <c:v>20804.239718283101</c:v>
                </c:pt>
                <c:pt idx="3">
                  <c:v>20168.406686355102</c:v>
                </c:pt>
                <c:pt idx="4">
                  <c:v>19628.612299359091</c:v>
                </c:pt>
                <c:pt idx="5">
                  <c:v>19242.0006341591</c:v>
                </c:pt>
                <c:pt idx="6">
                  <c:v>19018.404472625101</c:v>
                </c:pt>
                <c:pt idx="7">
                  <c:v>12880.2763000791</c:v>
                </c:pt>
                <c:pt idx="8">
                  <c:v>8283.9338456310506</c:v>
                </c:pt>
                <c:pt idx="9">
                  <c:v>3780.9430265431301</c:v>
                </c:pt>
                <c:pt idx="10">
                  <c:v>521.24066399212495</c:v>
                </c:pt>
                <c:pt idx="11">
                  <c:v>-1891.5173795548701</c:v>
                </c:pt>
                <c:pt idx="12">
                  <c:v>-2946.3543476718801</c:v>
                </c:pt>
                <c:pt idx="13">
                  <c:v>-1968.15869203487</c:v>
                </c:pt>
                <c:pt idx="14">
                  <c:v>953.29249241712796</c:v>
                </c:pt>
                <c:pt idx="15">
                  <c:v>6391.6195495841303</c:v>
                </c:pt>
                <c:pt idx="16">
                  <c:v>17436.474196930099</c:v>
                </c:pt>
                <c:pt idx="17">
                  <c:v>23012.9226648611</c:v>
                </c:pt>
                <c:pt idx="18">
                  <c:v>27371.3840179281</c:v>
                </c:pt>
                <c:pt idx="19">
                  <c:v>26738.9161775711</c:v>
                </c:pt>
                <c:pt idx="20">
                  <c:v>25461.0752007761</c:v>
                </c:pt>
                <c:pt idx="21">
                  <c:v>24267.1227659941</c:v>
                </c:pt>
                <c:pt idx="22">
                  <c:v>22950.406461922099</c:v>
                </c:pt>
                <c:pt idx="23">
                  <c:v>21161.6090317571</c:v>
                </c:pt>
              </c:numCache>
            </c:numRef>
          </c:yVal>
          <c:smooth val="1"/>
        </c:ser>
        <c:dLbls>
          <c:showLegendKey val="0"/>
          <c:showVal val="0"/>
          <c:showCatName val="0"/>
          <c:showSerName val="0"/>
          <c:showPercent val="0"/>
          <c:showBubbleSize val="0"/>
        </c:dLbls>
        <c:axId val="440128208"/>
        <c:axId val="440133304"/>
      </c:scatterChart>
      <c:valAx>
        <c:axId val="440128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33304"/>
        <c:crosses val="autoZero"/>
        <c:crossBetween val="midCat"/>
      </c:valAx>
      <c:valAx>
        <c:axId val="440133304"/>
        <c:scaling>
          <c:orientation val="minMax"/>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128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'Feb 8 BAU'!$I$1</c:f>
              <c:strCache>
                <c:ptCount val="1"/>
                <c:pt idx="0">
                  <c:v>NetLoadBeforeCurtailment</c:v>
                </c:pt>
              </c:strCache>
            </c:strRef>
          </c:tx>
          <c:spPr>
            <a:ln w="19050" cap="rnd">
              <a:solidFill>
                <a:schemeClr val="accent1"/>
              </a:solidFill>
              <a:round/>
            </a:ln>
            <a:effectLst/>
          </c:spPr>
          <c:marker>
            <c:symbol val="none"/>
          </c:marker>
          <c:xVal>
            <c:numRef>
              <c:f>'Feb 8 BAU'!$A$2:$A$25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'Feb 8 BAU'!$I$2:$I$25</c:f>
              <c:numCache>
                <c:formatCode>_(* #,##0_);_(* \(#,##0\);_(* "-"??_);_(@_)</c:formatCode>
                <c:ptCount val="24"/>
                <c:pt idx="0">
                  <c:v>24362.163619143499</c:v>
                </c:pt>
                <c:pt idx="1">
                  <c:v>23336.6282250605</c:v>
                </c:pt>
                <c:pt idx="2">
                  <c:v>22718.805799157501</c:v>
                </c:pt>
                <c:pt idx="3">
                  <c:v>22132.331767229502</c:v>
                </c:pt>
                <c:pt idx="4">
                  <c:v>21679.282380233501</c:v>
                </c:pt>
                <c:pt idx="5">
                  <c:v>21326.591715033501</c:v>
                </c:pt>
                <c:pt idx="6">
                  <c:v>21301.7777534995</c:v>
                </c:pt>
                <c:pt idx="7">
                  <c:v>12801.890893453499</c:v>
                </c:pt>
                <c:pt idx="8">
                  <c:v>6118.16331776067</c:v>
                </c:pt>
                <c:pt idx="9">
                  <c:v>347.05329840745998</c:v>
                </c:pt>
                <c:pt idx="10">
                  <c:v>-4043.8469561535398</c:v>
                </c:pt>
                <c:pt idx="11">
                  <c:v>-6908.0986496805399</c:v>
                </c:pt>
                <c:pt idx="12">
                  <c:v>-8051.8407178175376</c:v>
                </c:pt>
                <c:pt idx="13">
                  <c:v>-6698.7086908069004</c:v>
                </c:pt>
                <c:pt idx="14">
                  <c:v>-2688.4762277085401</c:v>
                </c:pt>
                <c:pt idx="15">
                  <c:v>5170.4605835392904</c:v>
                </c:pt>
                <c:pt idx="16">
                  <c:v>18794.417077784499</c:v>
                </c:pt>
                <c:pt idx="17">
                  <c:v>25382.819745735491</c:v>
                </c:pt>
                <c:pt idx="18">
                  <c:v>29738.849004762498</c:v>
                </c:pt>
                <c:pt idx="19">
                  <c:v>29143.550258445452</c:v>
                </c:pt>
                <c:pt idx="20">
                  <c:v>27743.069275690501</c:v>
                </c:pt>
                <c:pt idx="21">
                  <c:v>26398.398846868498</c:v>
                </c:pt>
                <c:pt idx="22">
                  <c:v>25192.7295427965</c:v>
                </c:pt>
                <c:pt idx="23">
                  <c:v>23306.583112631499</c:v>
                </c:pt>
              </c:numCache>
            </c:numRef>
          </c:yVal>
          <c:smooth val="1"/>
        </c:ser>
        <c:dLbls>
          <c:showLegendKey val="0"/>
          <c:showVal val="0"/>
          <c:showCatName val="0"/>
          <c:showSerName val="0"/>
          <c:showPercent val="0"/>
          <c:showBubbleSize val="0"/>
        </c:dLbls>
        <c:axId val="401773648"/>
        <c:axId val="401777176"/>
      </c:scatterChart>
      <c:valAx>
        <c:axId val="401773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77176"/>
        <c:crosses val="autoZero"/>
        <c:crossBetween val="midCat"/>
      </c:valAx>
      <c:valAx>
        <c:axId val="401777176"/>
        <c:scaling>
          <c:orientation val="minMax"/>
          <c:max val="30000"/>
          <c:min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73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0.24038</cdr:x>
      <cdr:y>0.6</cdr:y>
    </cdr:from>
    <cdr:to>
      <cdr:x>0.38462</cdr:x>
      <cdr:y>0.74292</cdr:y>
    </cdr:to>
    <cdr:sp macro="" textlink="">
      <cdr:nvSpPr>
        <cdr:cNvPr id="2" name="TextBox 1"/>
        <cdr:cNvSpPr txBox="1"/>
      </cdr:nvSpPr>
      <cdr:spPr>
        <a:xfrm xmlns:a="http://schemas.openxmlformats.org/drawingml/2006/main">
          <a:off x="1905000" y="2971800"/>
          <a:ext cx="1143000" cy="70788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smtClean="0"/>
            <a:t>50% RPS Base</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E824E-63EA-43DF-86D0-F3E6FA1EF52D}" type="datetimeFigureOut">
              <a:rPr lang="en-US" smtClean="0"/>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04D0F-F07C-450D-8DE4-E7F416492908}" type="slidenum">
              <a:rPr lang="en-US" smtClean="0"/>
              <a:t>‹#›</a:t>
            </a:fld>
            <a:endParaRPr lang="en-US"/>
          </a:p>
        </p:txBody>
      </p:sp>
    </p:spTree>
    <p:extLst>
      <p:ext uri="{BB962C8B-B14F-4D97-AF65-F5344CB8AC3E}">
        <p14:creationId xmlns:p14="http://schemas.microsoft.com/office/powerpoint/2010/main" val="334763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8697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Slide 6: “Concept: “net” electricity demand”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operators of our electricity system have a difficult job.  They have to provide power exactly when, where, and in whatever magnitude millions of end user are demanding power.  They do so by changing the output of power plants that are already on, and--for bigger swings in demand--turning power plants on and off.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can’t control the wind or the sun, so the system operator doesn’t have control over these power plants in their decision-making process.  They are therefore concerned about “net” electricity demand, which is the power demand MINUS wind and solar production.  </a:t>
            </a:r>
            <a:r>
              <a:rPr lang="en-US" sz="1200" strike="sngStrike" kern="1200" baseline="0" dirty="0" smtClean="0">
                <a:solidFill>
                  <a:schemeClr val="tx1"/>
                </a:solidFill>
                <a:effectLst/>
                <a:latin typeface="+mn-lt"/>
                <a:ea typeface="+mn-ea"/>
                <a:cs typeface="+mn-cs"/>
              </a:rPr>
              <a:t>The result of this calculation is the electricity demand that the system operator must supply in order to keep the system operational.</a:t>
            </a:r>
          </a:p>
          <a:p>
            <a:endParaRPr lang="en-US" dirty="0" smtClean="0">
              <a:latin typeface="Arial" charset="0"/>
            </a:endParaRPr>
          </a:p>
        </p:txBody>
      </p:sp>
      <p:sp>
        <p:nvSpPr>
          <p:cNvPr id="48132" name="Slide Number Placeholder 3"/>
          <p:cNvSpPr>
            <a:spLocks noGrp="1"/>
          </p:cNvSpPr>
          <p:nvPr>
            <p:ph type="sldNum" sz="quarter" idx="5"/>
          </p:nvPr>
        </p:nvSpPr>
        <p:spPr>
          <a:noFill/>
        </p:spPr>
        <p:txBody>
          <a:bodyPr/>
          <a:lstStyle>
            <a:lvl1pPr defTabSz="912983" eaLnBrk="0" hangingPunct="0">
              <a:defRPr>
                <a:solidFill>
                  <a:schemeClr val="tx1"/>
                </a:solidFill>
                <a:latin typeface="Century Gothic" pitchFamily="34" charset="0"/>
              </a:defRPr>
            </a:lvl1pPr>
            <a:lvl2pPr marL="702756" indent="-270291" defTabSz="912983" eaLnBrk="0" hangingPunct="0">
              <a:defRPr>
                <a:solidFill>
                  <a:schemeClr val="tx1"/>
                </a:solidFill>
                <a:latin typeface="Century Gothic" pitchFamily="34" charset="0"/>
              </a:defRPr>
            </a:lvl2pPr>
            <a:lvl3pPr marL="1081164" indent="-216233" defTabSz="912983" eaLnBrk="0" hangingPunct="0">
              <a:defRPr>
                <a:solidFill>
                  <a:schemeClr val="tx1"/>
                </a:solidFill>
                <a:latin typeface="Century Gothic" pitchFamily="34" charset="0"/>
              </a:defRPr>
            </a:lvl3pPr>
            <a:lvl4pPr marL="1513629" indent="-216233" defTabSz="912983" eaLnBrk="0" hangingPunct="0">
              <a:defRPr>
                <a:solidFill>
                  <a:schemeClr val="tx1"/>
                </a:solidFill>
                <a:latin typeface="Century Gothic" pitchFamily="34" charset="0"/>
              </a:defRPr>
            </a:lvl4pPr>
            <a:lvl5pPr marL="1946095" indent="-216233" defTabSz="912983" eaLnBrk="0" hangingPunct="0">
              <a:defRPr>
                <a:solidFill>
                  <a:schemeClr val="tx1"/>
                </a:solidFill>
                <a:latin typeface="Century Gothic" pitchFamily="34" charset="0"/>
              </a:defRPr>
            </a:lvl5pPr>
            <a:lvl6pPr marL="2378560" indent="-216233" algn="ctr" defTabSz="912983" eaLnBrk="0" fontAlgn="base" hangingPunct="0">
              <a:spcBef>
                <a:spcPct val="0"/>
              </a:spcBef>
              <a:spcAft>
                <a:spcPct val="0"/>
              </a:spcAft>
              <a:defRPr>
                <a:solidFill>
                  <a:schemeClr val="tx1"/>
                </a:solidFill>
                <a:latin typeface="Century Gothic" pitchFamily="34" charset="0"/>
              </a:defRPr>
            </a:lvl6pPr>
            <a:lvl7pPr marL="2811026" indent="-216233" algn="ctr" defTabSz="912983" eaLnBrk="0" fontAlgn="base" hangingPunct="0">
              <a:spcBef>
                <a:spcPct val="0"/>
              </a:spcBef>
              <a:spcAft>
                <a:spcPct val="0"/>
              </a:spcAft>
              <a:defRPr>
                <a:solidFill>
                  <a:schemeClr val="tx1"/>
                </a:solidFill>
                <a:latin typeface="Century Gothic" pitchFamily="34" charset="0"/>
              </a:defRPr>
            </a:lvl7pPr>
            <a:lvl8pPr marL="3243491" indent="-216233" algn="ctr" defTabSz="912983" eaLnBrk="0" fontAlgn="base" hangingPunct="0">
              <a:spcBef>
                <a:spcPct val="0"/>
              </a:spcBef>
              <a:spcAft>
                <a:spcPct val="0"/>
              </a:spcAft>
              <a:defRPr>
                <a:solidFill>
                  <a:schemeClr val="tx1"/>
                </a:solidFill>
                <a:latin typeface="Century Gothic" pitchFamily="34" charset="0"/>
              </a:defRPr>
            </a:lvl8pPr>
            <a:lvl9pPr marL="3675957" indent="-216233" algn="ctr" defTabSz="912983" eaLnBrk="0" fontAlgn="base" hangingPunct="0">
              <a:spcBef>
                <a:spcPct val="0"/>
              </a:spcBef>
              <a:spcAft>
                <a:spcPct val="0"/>
              </a:spcAft>
              <a:defRPr>
                <a:solidFill>
                  <a:schemeClr val="tx1"/>
                </a:solidFill>
                <a:latin typeface="Century Gothic" pitchFamily="34" charset="0"/>
              </a:defRPr>
            </a:lvl9pPr>
          </a:lstStyle>
          <a:p>
            <a:pPr eaLnBrk="1" hangingPunct="1"/>
            <a:fld id="{56CE1701-42D9-4F51-BA55-3A715763E3B3}" type="slidenum">
              <a:rPr lang="en-US" smtClean="0">
                <a:latin typeface="Arial" charset="0"/>
              </a:rPr>
              <a:pPr eaLnBrk="1" hangingPunct="1"/>
              <a:t>26</a:t>
            </a:fld>
            <a:endParaRPr lang="en-US" smtClean="0">
              <a:latin typeface="Arial" charset="0"/>
            </a:endParaRPr>
          </a:p>
        </p:txBody>
      </p:sp>
    </p:spTree>
    <p:extLst>
      <p:ext uri="{BB962C8B-B14F-4D97-AF65-F5344CB8AC3E}">
        <p14:creationId xmlns:p14="http://schemas.microsoft.com/office/powerpoint/2010/main" val="72861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Slide 6: “Concept: “net” electricity demand”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operators of our electricity system have a difficult job.  They have to provide power exactly when, where, and in whatever magnitude millions of end user are demanding power.  They do so by changing the output of power plants that are already on, and--for bigger swings in demand--turning power plants on and off.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can’t control the wind or the sun, so the system operator doesn’t have control over these power plants in their decision-making process.  They are therefore concerned about “net” electricity demand, which is the power demand MINUS wind and solar production.  </a:t>
            </a:r>
            <a:r>
              <a:rPr lang="en-US" sz="1200" strike="sngStrike" kern="1200" baseline="0" dirty="0" smtClean="0">
                <a:solidFill>
                  <a:schemeClr val="tx1"/>
                </a:solidFill>
                <a:effectLst/>
                <a:latin typeface="+mn-lt"/>
                <a:ea typeface="+mn-ea"/>
                <a:cs typeface="+mn-cs"/>
              </a:rPr>
              <a:t>The result of this calculation is the electricity demand that the system operator must supply in order to keep the system operational.</a:t>
            </a:r>
          </a:p>
          <a:p>
            <a:endParaRPr lang="en-US" dirty="0" smtClean="0">
              <a:latin typeface="Arial" charset="0"/>
            </a:endParaRPr>
          </a:p>
        </p:txBody>
      </p:sp>
      <p:sp>
        <p:nvSpPr>
          <p:cNvPr id="48132" name="Slide Number Placeholder 3"/>
          <p:cNvSpPr>
            <a:spLocks noGrp="1"/>
          </p:cNvSpPr>
          <p:nvPr>
            <p:ph type="sldNum" sz="quarter" idx="5"/>
          </p:nvPr>
        </p:nvSpPr>
        <p:spPr>
          <a:noFill/>
        </p:spPr>
        <p:txBody>
          <a:bodyPr/>
          <a:lstStyle>
            <a:lvl1pPr defTabSz="912983" eaLnBrk="0" hangingPunct="0">
              <a:defRPr>
                <a:solidFill>
                  <a:schemeClr val="tx1"/>
                </a:solidFill>
                <a:latin typeface="Century Gothic" pitchFamily="34" charset="0"/>
              </a:defRPr>
            </a:lvl1pPr>
            <a:lvl2pPr marL="702756" indent="-270291" defTabSz="912983" eaLnBrk="0" hangingPunct="0">
              <a:defRPr>
                <a:solidFill>
                  <a:schemeClr val="tx1"/>
                </a:solidFill>
                <a:latin typeface="Century Gothic" pitchFamily="34" charset="0"/>
              </a:defRPr>
            </a:lvl2pPr>
            <a:lvl3pPr marL="1081164" indent="-216233" defTabSz="912983" eaLnBrk="0" hangingPunct="0">
              <a:defRPr>
                <a:solidFill>
                  <a:schemeClr val="tx1"/>
                </a:solidFill>
                <a:latin typeface="Century Gothic" pitchFamily="34" charset="0"/>
              </a:defRPr>
            </a:lvl3pPr>
            <a:lvl4pPr marL="1513629" indent="-216233" defTabSz="912983" eaLnBrk="0" hangingPunct="0">
              <a:defRPr>
                <a:solidFill>
                  <a:schemeClr val="tx1"/>
                </a:solidFill>
                <a:latin typeface="Century Gothic" pitchFamily="34" charset="0"/>
              </a:defRPr>
            </a:lvl4pPr>
            <a:lvl5pPr marL="1946095" indent="-216233" defTabSz="912983" eaLnBrk="0" hangingPunct="0">
              <a:defRPr>
                <a:solidFill>
                  <a:schemeClr val="tx1"/>
                </a:solidFill>
                <a:latin typeface="Century Gothic" pitchFamily="34" charset="0"/>
              </a:defRPr>
            </a:lvl5pPr>
            <a:lvl6pPr marL="2378560" indent="-216233" algn="ctr" defTabSz="912983" eaLnBrk="0" fontAlgn="base" hangingPunct="0">
              <a:spcBef>
                <a:spcPct val="0"/>
              </a:spcBef>
              <a:spcAft>
                <a:spcPct val="0"/>
              </a:spcAft>
              <a:defRPr>
                <a:solidFill>
                  <a:schemeClr val="tx1"/>
                </a:solidFill>
                <a:latin typeface="Century Gothic" pitchFamily="34" charset="0"/>
              </a:defRPr>
            </a:lvl6pPr>
            <a:lvl7pPr marL="2811026" indent="-216233" algn="ctr" defTabSz="912983" eaLnBrk="0" fontAlgn="base" hangingPunct="0">
              <a:spcBef>
                <a:spcPct val="0"/>
              </a:spcBef>
              <a:spcAft>
                <a:spcPct val="0"/>
              </a:spcAft>
              <a:defRPr>
                <a:solidFill>
                  <a:schemeClr val="tx1"/>
                </a:solidFill>
                <a:latin typeface="Century Gothic" pitchFamily="34" charset="0"/>
              </a:defRPr>
            </a:lvl7pPr>
            <a:lvl8pPr marL="3243491" indent="-216233" algn="ctr" defTabSz="912983" eaLnBrk="0" fontAlgn="base" hangingPunct="0">
              <a:spcBef>
                <a:spcPct val="0"/>
              </a:spcBef>
              <a:spcAft>
                <a:spcPct val="0"/>
              </a:spcAft>
              <a:defRPr>
                <a:solidFill>
                  <a:schemeClr val="tx1"/>
                </a:solidFill>
                <a:latin typeface="Century Gothic" pitchFamily="34" charset="0"/>
              </a:defRPr>
            </a:lvl8pPr>
            <a:lvl9pPr marL="3675957" indent="-216233" algn="ctr" defTabSz="912983" eaLnBrk="0" fontAlgn="base" hangingPunct="0">
              <a:spcBef>
                <a:spcPct val="0"/>
              </a:spcBef>
              <a:spcAft>
                <a:spcPct val="0"/>
              </a:spcAft>
              <a:defRPr>
                <a:solidFill>
                  <a:schemeClr val="tx1"/>
                </a:solidFill>
                <a:latin typeface="Century Gothic" pitchFamily="34" charset="0"/>
              </a:defRPr>
            </a:lvl9pPr>
          </a:lstStyle>
          <a:p>
            <a:pPr eaLnBrk="1" hangingPunct="1"/>
            <a:fld id="{56CE1701-42D9-4F51-BA55-3A715763E3B3}" type="slidenum">
              <a:rPr lang="en-US" smtClean="0">
                <a:latin typeface="Arial" charset="0"/>
              </a:rPr>
              <a:pPr eaLnBrk="1" hangingPunct="1"/>
              <a:t>27</a:t>
            </a:fld>
            <a:endParaRPr lang="en-US" smtClean="0">
              <a:latin typeface="Arial" charset="0"/>
            </a:endParaRPr>
          </a:p>
        </p:txBody>
      </p:sp>
    </p:spTree>
    <p:extLst>
      <p:ext uri="{BB962C8B-B14F-4D97-AF65-F5344CB8AC3E}">
        <p14:creationId xmlns:p14="http://schemas.microsoft.com/office/powerpoint/2010/main" val="310137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53432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18075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026B84-12F3-694B-9E55-968C01CE82AC}" type="slidenum">
              <a:rPr lang="uk-UA" smtClean="0"/>
              <a:pPr>
                <a:defRPr/>
              </a:pPr>
              <a:t>35</a:t>
            </a:fld>
            <a:endParaRPr lang="uk-UA"/>
          </a:p>
        </p:txBody>
      </p:sp>
    </p:spTree>
    <p:extLst>
      <p:ext uri="{BB962C8B-B14F-4D97-AF65-F5344CB8AC3E}">
        <p14:creationId xmlns:p14="http://schemas.microsoft.com/office/powerpoint/2010/main" val="259057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2914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4769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a:t>
            </a:r>
            <a:r>
              <a:rPr lang="en-US" sz="1100" baseline="0" dirty="0" smtClean="0"/>
              <a:t> short term operational issues are </a:t>
            </a:r>
            <a:r>
              <a:rPr lang="en-US" sz="1100" b="1" baseline="0" dirty="0" smtClean="0"/>
              <a:t>not the only challenge.  </a:t>
            </a:r>
          </a:p>
          <a:p>
            <a:endParaRPr lang="en-US" sz="1100" baseline="0" dirty="0" smtClean="0"/>
          </a:p>
          <a:p>
            <a:r>
              <a:rPr lang="en-US" sz="1100" baseline="0" dirty="0" smtClean="0"/>
              <a:t>We’ve done some work looking at the </a:t>
            </a:r>
            <a:r>
              <a:rPr lang="en-US" sz="1100" b="1" baseline="0" dirty="0" smtClean="0"/>
              <a:t>economic value </a:t>
            </a:r>
            <a:r>
              <a:rPr lang="en-US" sz="1100" baseline="0" dirty="0" smtClean="0"/>
              <a:t>of wind and solar at higher penetration levels.  </a:t>
            </a:r>
          </a:p>
          <a:p>
            <a:endParaRPr lang="en-US" sz="1100" baseline="0" dirty="0" smtClean="0"/>
          </a:p>
          <a:p>
            <a:r>
              <a:rPr lang="en-US" sz="1100" baseline="0" dirty="0" smtClean="0"/>
              <a:t>We see that a big source of value for solar is its ability to </a:t>
            </a:r>
            <a:r>
              <a:rPr lang="en-US" sz="1100" b="1" baseline="0" dirty="0" smtClean="0"/>
              <a:t>displace</a:t>
            </a:r>
            <a:r>
              <a:rPr lang="en-US" sz="1100" baseline="0" dirty="0" smtClean="0"/>
              <a:t> the need to build conventional generation (the capacity value).  </a:t>
            </a:r>
          </a:p>
          <a:p>
            <a:endParaRPr lang="en-US" sz="1100" baseline="0" dirty="0" smtClean="0"/>
          </a:p>
          <a:p>
            <a:r>
              <a:rPr lang="en-US" sz="1100" baseline="0" dirty="0" smtClean="0"/>
              <a:t>With increasing penetration, that </a:t>
            </a:r>
            <a:r>
              <a:rPr lang="en-US" sz="1100" b="1" baseline="0" dirty="0" smtClean="0"/>
              <a:t>capacity</a:t>
            </a:r>
            <a:r>
              <a:rPr lang="en-US" sz="1100" baseline="0" dirty="0" smtClean="0"/>
              <a:t> value </a:t>
            </a:r>
            <a:r>
              <a:rPr lang="en-US" sz="1100" b="1" baseline="0" dirty="0" smtClean="0"/>
              <a:t>declines</a:t>
            </a:r>
            <a:r>
              <a:rPr lang="en-US" sz="1100" baseline="0" dirty="0" smtClean="0"/>
              <a:t>.  </a:t>
            </a:r>
          </a:p>
          <a:p>
            <a:endParaRPr lang="en-US" sz="1100" baseline="0" dirty="0" smtClean="0"/>
          </a:p>
          <a:p>
            <a:r>
              <a:rPr lang="en-US" sz="1100" baseline="0" dirty="0" smtClean="0"/>
              <a:t>Similarly PV starts to </a:t>
            </a:r>
            <a:r>
              <a:rPr lang="en-US" sz="1100" b="1" baseline="0" dirty="0" smtClean="0"/>
              <a:t>displace lower and lower cost fuels</a:t>
            </a:r>
            <a:r>
              <a:rPr lang="en-US" sz="1100" baseline="0" dirty="0" smtClean="0"/>
              <a:t>, eventually being curtailed, thereby lowering the </a:t>
            </a:r>
            <a:r>
              <a:rPr lang="en-US" sz="1100" b="1" baseline="0" dirty="0" smtClean="0"/>
              <a:t>energy</a:t>
            </a:r>
            <a:r>
              <a:rPr lang="en-US" sz="1100" baseline="0" dirty="0" smtClean="0"/>
              <a:t> value.  </a:t>
            </a:r>
          </a:p>
          <a:p>
            <a:endParaRPr lang="en-US" sz="1100" baseline="0" dirty="0" smtClean="0"/>
          </a:p>
          <a:p>
            <a:r>
              <a:rPr lang="en-US" sz="1100" baseline="0" dirty="0" smtClean="0"/>
              <a:t>Continuing to deploy PV on requires </a:t>
            </a:r>
            <a:r>
              <a:rPr lang="en-US" sz="1100" b="1" baseline="0" dirty="0" smtClean="0"/>
              <a:t>continued PV cost</a:t>
            </a:r>
            <a:r>
              <a:rPr lang="en-US" sz="1100" baseline="0" dirty="0" smtClean="0"/>
              <a:t> reductions.</a:t>
            </a:r>
          </a:p>
          <a:p>
            <a:endParaRPr lang="en-US" sz="1100" baseline="0" dirty="0" smtClean="0"/>
          </a:p>
        </p:txBody>
      </p:sp>
    </p:spTree>
    <p:extLst>
      <p:ext uri="{BB962C8B-B14F-4D97-AF65-F5344CB8AC3E}">
        <p14:creationId xmlns:p14="http://schemas.microsoft.com/office/powerpoint/2010/main" val="340221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2145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4426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026B84-12F3-694B-9E55-968C01CE82AC}" type="slidenum">
              <a:rPr lang="uk-UA" smtClean="0"/>
              <a:pPr>
                <a:defRPr/>
              </a:pPr>
              <a:t>12</a:t>
            </a:fld>
            <a:endParaRPr lang="uk-UA"/>
          </a:p>
        </p:txBody>
      </p:sp>
    </p:spTree>
    <p:extLst>
      <p:ext uri="{BB962C8B-B14F-4D97-AF65-F5344CB8AC3E}">
        <p14:creationId xmlns:p14="http://schemas.microsoft.com/office/powerpoint/2010/main" val="76000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0F27C89-C819-4BBB-8AA5-90C2C8F85B6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2914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Slide 6: “Concept: “net” electricity demand”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operators of our electricity system have a difficult job.  They have to provide power exactly when, where, and in whatever magnitude millions of end user are demanding power.  They do so by changing the output of power plants that are already on, and--for bigger swings in demand--turning power plants on and off.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can’t control the wind or the sun, so the system operator doesn’t have control over these power plants in their decision-making process.  They are therefore concerned about “net” electricity demand, which is the power demand MINUS wind and solar production.  </a:t>
            </a:r>
            <a:r>
              <a:rPr lang="en-US" sz="1200" strike="sngStrike" kern="1200" baseline="0" dirty="0" smtClean="0">
                <a:solidFill>
                  <a:schemeClr val="tx1"/>
                </a:solidFill>
                <a:effectLst/>
                <a:latin typeface="+mn-lt"/>
                <a:ea typeface="+mn-ea"/>
                <a:cs typeface="+mn-cs"/>
              </a:rPr>
              <a:t>The result of this calculation is the electricity demand that the system operator must supply in order to keep the system operational.</a:t>
            </a:r>
          </a:p>
          <a:p>
            <a:endParaRPr lang="en-US" dirty="0" smtClean="0">
              <a:latin typeface="Arial" charset="0"/>
            </a:endParaRPr>
          </a:p>
        </p:txBody>
      </p:sp>
      <p:sp>
        <p:nvSpPr>
          <p:cNvPr id="48132" name="Slide Number Placeholder 3"/>
          <p:cNvSpPr>
            <a:spLocks noGrp="1"/>
          </p:cNvSpPr>
          <p:nvPr>
            <p:ph type="sldNum" sz="quarter" idx="5"/>
          </p:nvPr>
        </p:nvSpPr>
        <p:spPr>
          <a:noFill/>
        </p:spPr>
        <p:txBody>
          <a:bodyPr/>
          <a:lstStyle>
            <a:lvl1pPr defTabSz="912983" eaLnBrk="0" hangingPunct="0">
              <a:defRPr>
                <a:solidFill>
                  <a:schemeClr val="tx1"/>
                </a:solidFill>
                <a:latin typeface="Century Gothic" pitchFamily="34" charset="0"/>
              </a:defRPr>
            </a:lvl1pPr>
            <a:lvl2pPr marL="702756" indent="-270291" defTabSz="912983" eaLnBrk="0" hangingPunct="0">
              <a:defRPr>
                <a:solidFill>
                  <a:schemeClr val="tx1"/>
                </a:solidFill>
                <a:latin typeface="Century Gothic" pitchFamily="34" charset="0"/>
              </a:defRPr>
            </a:lvl2pPr>
            <a:lvl3pPr marL="1081164" indent="-216233" defTabSz="912983" eaLnBrk="0" hangingPunct="0">
              <a:defRPr>
                <a:solidFill>
                  <a:schemeClr val="tx1"/>
                </a:solidFill>
                <a:latin typeface="Century Gothic" pitchFamily="34" charset="0"/>
              </a:defRPr>
            </a:lvl3pPr>
            <a:lvl4pPr marL="1513629" indent="-216233" defTabSz="912983" eaLnBrk="0" hangingPunct="0">
              <a:defRPr>
                <a:solidFill>
                  <a:schemeClr val="tx1"/>
                </a:solidFill>
                <a:latin typeface="Century Gothic" pitchFamily="34" charset="0"/>
              </a:defRPr>
            </a:lvl4pPr>
            <a:lvl5pPr marL="1946095" indent="-216233" defTabSz="912983" eaLnBrk="0" hangingPunct="0">
              <a:defRPr>
                <a:solidFill>
                  <a:schemeClr val="tx1"/>
                </a:solidFill>
                <a:latin typeface="Century Gothic" pitchFamily="34" charset="0"/>
              </a:defRPr>
            </a:lvl5pPr>
            <a:lvl6pPr marL="2378560" indent="-216233" algn="ctr" defTabSz="912983" eaLnBrk="0" fontAlgn="base" hangingPunct="0">
              <a:spcBef>
                <a:spcPct val="0"/>
              </a:spcBef>
              <a:spcAft>
                <a:spcPct val="0"/>
              </a:spcAft>
              <a:defRPr>
                <a:solidFill>
                  <a:schemeClr val="tx1"/>
                </a:solidFill>
                <a:latin typeface="Century Gothic" pitchFamily="34" charset="0"/>
              </a:defRPr>
            </a:lvl6pPr>
            <a:lvl7pPr marL="2811026" indent="-216233" algn="ctr" defTabSz="912983" eaLnBrk="0" fontAlgn="base" hangingPunct="0">
              <a:spcBef>
                <a:spcPct val="0"/>
              </a:spcBef>
              <a:spcAft>
                <a:spcPct val="0"/>
              </a:spcAft>
              <a:defRPr>
                <a:solidFill>
                  <a:schemeClr val="tx1"/>
                </a:solidFill>
                <a:latin typeface="Century Gothic" pitchFamily="34" charset="0"/>
              </a:defRPr>
            </a:lvl7pPr>
            <a:lvl8pPr marL="3243491" indent="-216233" algn="ctr" defTabSz="912983" eaLnBrk="0" fontAlgn="base" hangingPunct="0">
              <a:spcBef>
                <a:spcPct val="0"/>
              </a:spcBef>
              <a:spcAft>
                <a:spcPct val="0"/>
              </a:spcAft>
              <a:defRPr>
                <a:solidFill>
                  <a:schemeClr val="tx1"/>
                </a:solidFill>
                <a:latin typeface="Century Gothic" pitchFamily="34" charset="0"/>
              </a:defRPr>
            </a:lvl8pPr>
            <a:lvl9pPr marL="3675957" indent="-216233" algn="ctr" defTabSz="912983" eaLnBrk="0" fontAlgn="base" hangingPunct="0">
              <a:spcBef>
                <a:spcPct val="0"/>
              </a:spcBef>
              <a:spcAft>
                <a:spcPct val="0"/>
              </a:spcAft>
              <a:defRPr>
                <a:solidFill>
                  <a:schemeClr val="tx1"/>
                </a:solidFill>
                <a:latin typeface="Century Gothic" pitchFamily="34" charset="0"/>
              </a:defRPr>
            </a:lvl9pPr>
          </a:lstStyle>
          <a:p>
            <a:pPr eaLnBrk="1" hangingPunct="1"/>
            <a:fld id="{56CE1701-42D9-4F51-BA55-3A715763E3B3}" type="slidenum">
              <a:rPr lang="en-US" smtClean="0">
                <a:latin typeface="Arial" charset="0"/>
              </a:rPr>
              <a:pPr eaLnBrk="1" hangingPunct="1"/>
              <a:t>25</a:t>
            </a:fld>
            <a:endParaRPr lang="en-US" smtClean="0">
              <a:latin typeface="Arial" charset="0"/>
            </a:endParaRPr>
          </a:p>
        </p:txBody>
      </p:sp>
    </p:spTree>
    <p:extLst>
      <p:ext uri="{BB962C8B-B14F-4D97-AF65-F5344CB8AC3E}">
        <p14:creationId xmlns:p14="http://schemas.microsoft.com/office/powerpoint/2010/main" val="183145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F27BD-0575-4571-A44A-3AA3B6C6A68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214823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F27BD-0575-4571-A44A-3AA3B6C6A68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375286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F27BD-0575-4571-A44A-3AA3B6C6A68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141839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28E73-8EB0-476A-B39A-5FC322D5C45E}" type="slidenum">
              <a:rPr lang="en-US"/>
              <a:pPr>
                <a:defRPr/>
              </a:pPr>
              <a:t>‹#›</a:t>
            </a:fld>
            <a:endParaRPr lang="en-US"/>
          </a:p>
        </p:txBody>
      </p:sp>
    </p:spTree>
    <p:extLst>
      <p:ext uri="{BB962C8B-B14F-4D97-AF65-F5344CB8AC3E}">
        <p14:creationId xmlns:p14="http://schemas.microsoft.com/office/powerpoint/2010/main" val="128279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3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9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3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07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43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39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6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F27BD-0575-4571-A44A-3AA3B6C6A68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3205179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9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2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367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954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3735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594383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4699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9540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3935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559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F27BD-0575-4571-A44A-3AA3B6C6A68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2753551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63714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2049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8259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04023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4984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28E73-8EB0-476A-B39A-5FC322D5C45E}" type="slidenum">
              <a:rPr lang="en-US"/>
              <a:pPr>
                <a:defRPr/>
              </a:pPr>
              <a:t>‹#›</a:t>
            </a:fld>
            <a:endParaRPr lang="en-US"/>
          </a:p>
        </p:txBody>
      </p:sp>
    </p:spTree>
    <p:extLst>
      <p:ext uri="{BB962C8B-B14F-4D97-AF65-F5344CB8AC3E}">
        <p14:creationId xmlns:p14="http://schemas.microsoft.com/office/powerpoint/2010/main" val="331636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F27BD-0575-4571-A44A-3AA3B6C6A681}"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130721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F27BD-0575-4571-A44A-3AA3B6C6A681}" type="datetimeFigureOut">
              <a:rPr lang="en-US" smtClean="0"/>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272395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F27BD-0575-4571-A44A-3AA3B6C6A681}" type="datetimeFigureOut">
              <a:rPr lang="en-US" smtClean="0"/>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384699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F27BD-0575-4571-A44A-3AA3B6C6A681}" type="datetimeFigureOut">
              <a:rPr lang="en-US" smtClean="0"/>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397163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F27BD-0575-4571-A44A-3AA3B6C6A681}"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42277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F27BD-0575-4571-A44A-3AA3B6C6A681}"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7B109-01D5-4F78-994F-F42C751FFE16}" type="slidenum">
              <a:rPr lang="en-US" smtClean="0"/>
              <a:t>‹#›</a:t>
            </a:fld>
            <a:endParaRPr lang="en-US"/>
          </a:p>
        </p:txBody>
      </p:sp>
    </p:spTree>
    <p:extLst>
      <p:ext uri="{BB962C8B-B14F-4D97-AF65-F5344CB8AC3E}">
        <p14:creationId xmlns:p14="http://schemas.microsoft.com/office/powerpoint/2010/main" val="19313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F27BD-0575-4571-A44A-3AA3B6C6A681}" type="datetimeFigureOut">
              <a:rPr lang="en-US" smtClean="0"/>
              <a:t>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7B109-01D5-4F78-994F-F42C751FFE16}" type="slidenum">
              <a:rPr lang="en-US" smtClean="0"/>
              <a:t>‹#›</a:t>
            </a:fld>
            <a:endParaRPr lang="en-US"/>
          </a:p>
        </p:txBody>
      </p:sp>
    </p:spTree>
    <p:extLst>
      <p:ext uri="{BB962C8B-B14F-4D97-AF65-F5344CB8AC3E}">
        <p14:creationId xmlns:p14="http://schemas.microsoft.com/office/powerpoint/2010/main" val="26803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41D22-3187-4631-9004-E80FC9F74123}" type="datetimeFigureOut">
              <a:rPr lang="en-US" smtClean="0">
                <a:solidFill>
                  <a:prstClr val="black">
                    <a:tint val="75000"/>
                  </a:prstClr>
                </a:solidFill>
              </a:rPr>
              <a:pPr/>
              <a:t>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950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1F98D-152B-4605-8DD6-D5781A93382E}" type="datetimeFigureOut">
              <a:rPr lang="en-US" smtClean="0">
                <a:solidFill>
                  <a:prstClr val="white">
                    <a:tint val="75000"/>
                  </a:prstClr>
                </a:solidFill>
              </a:rPr>
              <a:pPr/>
              <a:t>1/8/2016</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9F15F-372C-4FEF-B143-A0CC84E71C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28936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7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emp.lbl.gov/sites/all/files/lbnl-6590e.pdf" TargetMode="External"/><Relationship Id="rId3" Type="http://schemas.openxmlformats.org/officeDocument/2006/relationships/hyperlink" Target="http://www.osti.gov/scitech/biblio/1107495" TargetMode="External"/><Relationship Id="rId7" Type="http://schemas.openxmlformats.org/officeDocument/2006/relationships/hyperlink" Target="http://emp.lbl.gov/sites/all/files/lbnl-5445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ucsusa.org/sites/default/files/attach/2015/08/Achieving-50-Percent-Renewable-Electricity-In-California.pdf" TargetMode="External"/><Relationship Id="rId5" Type="http://schemas.openxmlformats.org/officeDocument/2006/relationships/hyperlink" Target="http://synapse-energy.com/sites/default/files/A-Solved-Problem-15-088.pdf" TargetMode="External"/><Relationship Id="rId4" Type="http://schemas.openxmlformats.org/officeDocument/2006/relationships/hyperlink" Target="http://emp.lbl.gov/sites/all/files/REPORT%20lbnl-3884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extBox 5"/>
          <p:cNvSpPr txBox="1"/>
          <p:nvPr/>
        </p:nvSpPr>
        <p:spPr>
          <a:xfrm>
            <a:off x="457200" y="1752600"/>
            <a:ext cx="8229600" cy="3416320"/>
          </a:xfrm>
          <a:prstGeom prst="rect">
            <a:avLst/>
          </a:prstGeom>
          <a:noFill/>
        </p:spPr>
        <p:txBody>
          <a:bodyPr wrap="square" rtlCol="0">
            <a:spAutoFit/>
          </a:bodyPr>
          <a:lstStyle/>
          <a:p>
            <a:pPr algn="ctr"/>
            <a:r>
              <a:rPr lang="en-US" sz="5400" dirty="0"/>
              <a:t>What are the priorities we need to </a:t>
            </a:r>
            <a:r>
              <a:rPr lang="en-US" sz="5400" i="1" dirty="0"/>
              <a:t>start on now</a:t>
            </a:r>
            <a:r>
              <a:rPr lang="en-US" sz="5400" dirty="0"/>
              <a:t> to ensure best integration of high renewables?</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1</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2230036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1151488" y="1672603"/>
            <a:ext cx="7675012" cy="5159998"/>
          </a:xfrm>
          <a:prstGeom prst="rect">
            <a:avLst/>
          </a:prstGeom>
          <a:noFill/>
          <a:ln>
            <a:noFill/>
          </a:ln>
        </p:spPr>
      </p:pic>
      <p:sp>
        <p:nvSpPr>
          <p:cNvPr id="6" name="Title 1"/>
          <p:cNvSpPr txBox="1">
            <a:spLocks/>
          </p:cNvSpPr>
          <p:nvPr/>
        </p:nvSpPr>
        <p:spPr>
          <a:xfrm>
            <a:off x="0" y="0"/>
            <a:ext cx="9144000" cy="7520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90"/>
                </a:solidFill>
              </a:rPr>
              <a:t>Transmission built to bring renewables toward coast</a:t>
            </a:r>
            <a:endParaRPr lang="en-US" sz="3200" dirty="0">
              <a:solidFill>
                <a:srgbClr val="000090"/>
              </a:solidFill>
            </a:endParaRPr>
          </a:p>
        </p:txBody>
      </p:sp>
      <p:sp>
        <p:nvSpPr>
          <p:cNvPr id="7" name="Content Placeholder 2"/>
          <p:cNvSpPr txBox="1">
            <a:spLocks/>
          </p:cNvSpPr>
          <p:nvPr/>
        </p:nvSpPr>
        <p:spPr>
          <a:xfrm>
            <a:off x="256691" y="709212"/>
            <a:ext cx="8716041" cy="8318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Remote wind is a key driver</a:t>
            </a:r>
          </a:p>
          <a:p>
            <a:r>
              <a:rPr lang="en-US" sz="2600" dirty="0" smtClean="0"/>
              <a:t>Long distances and high power </a:t>
            </a:r>
            <a:r>
              <a:rPr lang="en-US" sz="2600" dirty="0" smtClean="0">
                <a:sym typeface="Wingdings"/>
              </a:rPr>
              <a:t> DC lines?</a:t>
            </a:r>
            <a:endParaRPr lang="en-US" sz="2600" dirty="0" smtClean="0"/>
          </a:p>
        </p:txBody>
      </p:sp>
      <p:sp>
        <p:nvSpPr>
          <p:cNvPr id="5" name="Slide Number Placeholder 3"/>
          <p:cNvSpPr>
            <a:spLocks noGrp="1"/>
          </p:cNvSpPr>
          <p:nvPr>
            <p:ph type="sldNum" sz="quarter" idx="12"/>
          </p:nvPr>
        </p:nvSpPr>
        <p:spPr>
          <a:xfrm>
            <a:off x="7010400" y="6509980"/>
            <a:ext cx="2133600" cy="365125"/>
          </a:xfrm>
        </p:spPr>
        <p:txBody>
          <a:bodyPr/>
          <a:lstStyle/>
          <a:p>
            <a:pPr>
              <a:defRPr/>
            </a:pPr>
            <a:fld id="{B9288233-5D23-3244-AE01-EEDD8B0D756C}" type="slidenum">
              <a:rPr lang="en-US" smtClean="0"/>
              <a:pPr>
                <a:defRPr/>
              </a:pPr>
              <a:t>10</a:t>
            </a:fld>
            <a:endParaRPr lang="en-US"/>
          </a:p>
        </p:txBody>
      </p:sp>
    </p:spTree>
    <p:extLst>
      <p:ext uri="{BB962C8B-B14F-4D97-AF65-F5344CB8AC3E}">
        <p14:creationId xmlns:p14="http://schemas.microsoft.com/office/powerpoint/2010/main" val="3904520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extBox 5"/>
          <p:cNvSpPr txBox="1"/>
          <p:nvPr/>
        </p:nvSpPr>
        <p:spPr>
          <a:xfrm>
            <a:off x="609600" y="534808"/>
            <a:ext cx="8229600" cy="5632311"/>
          </a:xfrm>
          <a:prstGeom prst="rect">
            <a:avLst/>
          </a:prstGeom>
          <a:noFill/>
        </p:spPr>
        <p:txBody>
          <a:bodyPr wrap="square" rtlCol="0">
            <a:spAutoFit/>
          </a:bodyPr>
          <a:lstStyle/>
          <a:p>
            <a:pPr marL="514350" lvl="0" indent="-514350">
              <a:buAutoNum type="arabicPeriod" startAt="3"/>
            </a:pPr>
            <a:r>
              <a:rPr lang="en-US" sz="2400" dirty="0" smtClean="0"/>
              <a:t>What </a:t>
            </a:r>
            <a:r>
              <a:rPr lang="en-US" sz="2400" dirty="0"/>
              <a:t>insights have studies given on Curtailment and </a:t>
            </a:r>
            <a:r>
              <a:rPr lang="en-US" sz="2400" dirty="0" err="1"/>
              <a:t>Overgeneration</a:t>
            </a:r>
            <a:r>
              <a:rPr lang="en-US" sz="2400" dirty="0" smtClean="0"/>
              <a:t>?</a:t>
            </a:r>
          </a:p>
          <a:p>
            <a:pPr marL="742950" lvl="1" indent="-285750">
              <a:buFont typeface="Arial" panose="020B0604020202020204" pitchFamily="34" charset="0"/>
              <a:buChar char="•"/>
            </a:pPr>
            <a:r>
              <a:rPr lang="en-US" sz="2400" dirty="0" smtClean="0"/>
              <a:t>What </a:t>
            </a:r>
            <a:r>
              <a:rPr lang="en-US" sz="2400" dirty="0"/>
              <a:t>Export/Import issues are raised?</a:t>
            </a:r>
          </a:p>
          <a:p>
            <a:pPr marL="742950" lvl="1" indent="-285750">
              <a:buFont typeface="Arial" panose="020B0604020202020204" pitchFamily="34" charset="0"/>
              <a:buChar char="•"/>
            </a:pPr>
            <a:r>
              <a:rPr lang="en-US" sz="2400" dirty="0"/>
              <a:t> What changes could be realized by treating wind/solar as </a:t>
            </a:r>
            <a:r>
              <a:rPr lang="en-US" sz="2400" dirty="0" err="1"/>
              <a:t>Dispatchable</a:t>
            </a:r>
            <a:r>
              <a:rPr lang="en-US" sz="2400" dirty="0"/>
              <a:t>?</a:t>
            </a:r>
          </a:p>
          <a:p>
            <a:pPr marL="742950" lvl="1" indent="-285750">
              <a:buFont typeface="Arial" panose="020B0604020202020204" pitchFamily="34" charset="0"/>
              <a:buChar char="•"/>
            </a:pPr>
            <a:r>
              <a:rPr lang="en-US" sz="2400" dirty="0"/>
              <a:t>How much does using the grid service capabilities of wind/solar change curtailment</a:t>
            </a:r>
            <a:r>
              <a:rPr lang="en-US" sz="2400" dirty="0" smtClean="0"/>
              <a:t>?</a:t>
            </a:r>
          </a:p>
          <a:p>
            <a:pPr marL="742950" lvl="1" indent="-285750">
              <a:buFont typeface="Arial" panose="020B0604020202020204" pitchFamily="34" charset="0"/>
              <a:buChar char="•"/>
            </a:pPr>
            <a:endParaRPr lang="en-US" sz="2400" dirty="0"/>
          </a:p>
          <a:p>
            <a:pPr marL="514350" lvl="0" indent="-514350">
              <a:buAutoNum type="arabicPeriod" startAt="4"/>
            </a:pPr>
            <a:r>
              <a:rPr lang="en-US" sz="2400" dirty="0" smtClean="0"/>
              <a:t>What </a:t>
            </a:r>
            <a:r>
              <a:rPr lang="en-US" sz="2400" dirty="0"/>
              <a:t>Operational Practices most impact integration of wind and solar?  How much could changing institutional barriers help?  For example</a:t>
            </a:r>
            <a:r>
              <a:rPr lang="en-US" sz="2400" dirty="0" smtClean="0"/>
              <a:t>:</a:t>
            </a:r>
            <a:endParaRPr lang="en-US" sz="2400" dirty="0"/>
          </a:p>
          <a:p>
            <a:pPr marL="742950" lvl="1" indent="-285750">
              <a:buFont typeface="Arial" panose="020B0604020202020204" pitchFamily="34" charset="0"/>
              <a:buChar char="•"/>
            </a:pPr>
            <a:r>
              <a:rPr lang="en-US" sz="2400" dirty="0"/>
              <a:t>Unit commitment and dispatch time frames </a:t>
            </a:r>
          </a:p>
          <a:p>
            <a:pPr marL="742950" lvl="1" indent="-285750">
              <a:buFont typeface="Arial" panose="020B0604020202020204" pitchFamily="34" charset="0"/>
              <a:buChar char="•"/>
            </a:pPr>
            <a:r>
              <a:rPr lang="en-US" sz="2400" dirty="0"/>
              <a:t>Local minimum generation (reliability proxies)</a:t>
            </a:r>
          </a:p>
          <a:p>
            <a:pPr marL="742950" lvl="1" indent="-285750">
              <a:buFont typeface="Arial" panose="020B0604020202020204" pitchFamily="34" charset="0"/>
              <a:buChar char="•"/>
            </a:pPr>
            <a:r>
              <a:rPr lang="en-US" sz="2400" dirty="0"/>
              <a:t>Current must take contract limits</a:t>
            </a:r>
          </a:p>
          <a:p>
            <a:pPr marL="742950" lvl="1" indent="-285750">
              <a:buFont typeface="Arial" panose="020B0604020202020204" pitchFamily="34" charset="0"/>
              <a:buChar char="•"/>
            </a:pPr>
            <a:r>
              <a:rPr lang="en-US" sz="2400" dirty="0"/>
              <a:t>REC locational impacts (Bucket rule)</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11</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411754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urt_wi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1477713"/>
            <a:ext cx="4829654" cy="3644867"/>
          </a:xfrm>
          <a:prstGeom prst="rect">
            <a:avLst/>
          </a:prstGeom>
        </p:spPr>
      </p:pic>
      <p:sp>
        <p:nvSpPr>
          <p:cNvPr id="2" name="Title 1"/>
          <p:cNvSpPr>
            <a:spLocks noGrp="1"/>
          </p:cNvSpPr>
          <p:nvPr>
            <p:ph type="title"/>
          </p:nvPr>
        </p:nvSpPr>
        <p:spPr/>
        <p:txBody>
          <a:bodyPr/>
          <a:lstStyle/>
          <a:p>
            <a:r>
              <a:rPr lang="en-US" dirty="0" smtClean="0"/>
              <a:t>Curtailment </a:t>
            </a:r>
            <a:endParaRPr lang="en-US" dirty="0"/>
          </a:p>
        </p:txBody>
      </p:sp>
      <p:pic>
        <p:nvPicPr>
          <p:cNvPr id="5" name="Content Placeholder 4" descr="curt_PV.pdf"/>
          <p:cNvPicPr>
            <a:picLocks noGrp="1" noChangeAspect="1"/>
          </p:cNvPicPr>
          <p:nvPr>
            <p:ph idx="1"/>
          </p:nvPr>
        </p:nvPicPr>
        <p:blipFill rotWithShape="1">
          <a:blip r:embed="rId4">
            <a:extLst>
              <a:ext uri="{28A0092B-C50C-407E-A947-70E740481C1C}">
                <a14:useLocalDpi xmlns:a14="http://schemas.microsoft.com/office/drawing/2010/main" val="0"/>
              </a:ext>
            </a:extLst>
          </a:blip>
          <a:srcRect l="3410" t="7936" r="8048" b="1778"/>
          <a:stretch/>
        </p:blipFill>
        <p:spPr>
          <a:xfrm>
            <a:off x="4588616" y="1742630"/>
            <a:ext cx="4420913" cy="3402380"/>
          </a:xfrm>
        </p:spPr>
      </p:pic>
      <p:sp>
        <p:nvSpPr>
          <p:cNvPr id="4" name="Slide Number Placeholder 3"/>
          <p:cNvSpPr>
            <a:spLocks noGrp="1"/>
          </p:cNvSpPr>
          <p:nvPr>
            <p:ph type="sldNum" sz="quarter" idx="10"/>
          </p:nvPr>
        </p:nvSpPr>
        <p:spPr/>
        <p:txBody>
          <a:bodyPr/>
          <a:lstStyle/>
          <a:p>
            <a:pPr>
              <a:defRPr/>
            </a:pPr>
            <a:fld id="{DDC256EE-1223-1F48-AD8F-DE891931B700}" type="slidenum">
              <a:rPr lang="en-US" smtClean="0"/>
              <a:pPr>
                <a:defRPr/>
              </a:pPr>
              <a:t>12</a:t>
            </a:fld>
            <a:endParaRPr lang="en-US"/>
          </a:p>
        </p:txBody>
      </p:sp>
      <p:sp>
        <p:nvSpPr>
          <p:cNvPr id="7" name="TextBox 6"/>
          <p:cNvSpPr txBox="1"/>
          <p:nvPr/>
        </p:nvSpPr>
        <p:spPr>
          <a:xfrm>
            <a:off x="1951114" y="3030053"/>
            <a:ext cx="2000470" cy="335136"/>
          </a:xfrm>
          <a:prstGeom prst="rect">
            <a:avLst/>
          </a:prstGeom>
          <a:noFill/>
        </p:spPr>
        <p:txBody>
          <a:bodyPr wrap="square" lIns="89896" tIns="44948" rIns="89896" bIns="44948" rtlCol="0">
            <a:spAutoFit/>
          </a:bodyPr>
          <a:lstStyle/>
          <a:p>
            <a:r>
              <a:rPr lang="en-US" sz="1588" b="1" i="1" dirty="0"/>
              <a:t>Wind</a:t>
            </a:r>
          </a:p>
        </p:txBody>
      </p:sp>
      <p:sp>
        <p:nvSpPr>
          <p:cNvPr id="8" name="TextBox 7"/>
          <p:cNvSpPr txBox="1"/>
          <p:nvPr/>
        </p:nvSpPr>
        <p:spPr>
          <a:xfrm>
            <a:off x="6078346" y="3015354"/>
            <a:ext cx="911791" cy="335136"/>
          </a:xfrm>
          <a:prstGeom prst="rect">
            <a:avLst/>
          </a:prstGeom>
          <a:noFill/>
        </p:spPr>
        <p:txBody>
          <a:bodyPr wrap="square" lIns="89896" tIns="44948" rIns="89896" bIns="44948" rtlCol="0">
            <a:spAutoFit/>
          </a:bodyPr>
          <a:lstStyle/>
          <a:p>
            <a:r>
              <a:rPr lang="en-US" sz="1588" b="1" i="1" dirty="0"/>
              <a:t>PV</a:t>
            </a:r>
          </a:p>
        </p:txBody>
      </p:sp>
    </p:spTree>
    <p:extLst>
      <p:ext uri="{BB962C8B-B14F-4D97-AF65-F5344CB8AC3E}">
        <p14:creationId xmlns:p14="http://schemas.microsoft.com/office/powerpoint/2010/main" val="2398470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3183" y="1211752"/>
            <a:ext cx="8717633" cy="5568420"/>
          </a:xfrm>
          <a:prstGeom prst="rect">
            <a:avLst/>
          </a:prstGeom>
        </p:spPr>
      </p:pic>
      <p:sp>
        <p:nvSpPr>
          <p:cNvPr id="7" name="Slide Number Placeholder 1"/>
          <p:cNvSpPr>
            <a:spLocks noGrp="1"/>
          </p:cNvSpPr>
          <p:nvPr>
            <p:ph type="sldNum" sz="quarter" idx="12"/>
          </p:nvPr>
        </p:nvSpPr>
        <p:spPr>
          <a:xfrm>
            <a:off x="8610600" y="6356350"/>
            <a:ext cx="2743200" cy="365125"/>
          </a:xfrm>
        </p:spPr>
        <p:txBody>
          <a:bodyPr/>
          <a:lstStyle/>
          <a:p>
            <a:fld id="{49D37551-68E0-4036-B06B-020F06AD02AB}" type="slidenum">
              <a:rPr lang="en-US" smtClean="0"/>
              <a:t>13</a:t>
            </a:fld>
            <a:endParaRPr lang="en-US" dirty="0"/>
          </a:p>
        </p:txBody>
      </p:sp>
      <p:grpSp>
        <p:nvGrpSpPr>
          <p:cNvPr id="9" name="Group 8"/>
          <p:cNvGrpSpPr/>
          <p:nvPr/>
        </p:nvGrpSpPr>
        <p:grpSpPr>
          <a:xfrm>
            <a:off x="3950015" y="1339420"/>
            <a:ext cx="4716855" cy="1532073"/>
            <a:chOff x="2957945" y="2235677"/>
            <a:chExt cx="4716855" cy="1532073"/>
          </a:xfrm>
        </p:grpSpPr>
        <p:sp>
          <p:nvSpPr>
            <p:cNvPr id="10" name="TextBox 9"/>
            <p:cNvSpPr txBox="1"/>
            <p:nvPr/>
          </p:nvSpPr>
          <p:spPr>
            <a:xfrm>
              <a:off x="2957945" y="2235677"/>
              <a:ext cx="4716855" cy="1446550"/>
            </a:xfrm>
            <a:prstGeom prst="rect">
              <a:avLst/>
            </a:prstGeom>
            <a:noFill/>
          </p:spPr>
          <p:txBody>
            <a:bodyPr wrap="square" rtlCol="0">
              <a:spAutoFit/>
            </a:bodyPr>
            <a:lstStyle/>
            <a:p>
              <a:r>
                <a:rPr lang="en-US" sz="1600" b="1" dirty="0"/>
                <a:t>A: 55% renewables, </a:t>
              </a:r>
              <a:r>
                <a:rPr lang="en-US" sz="1600" b="1" dirty="0" smtClean="0"/>
                <a:t>conventional flexibility</a:t>
              </a:r>
            </a:p>
            <a:p>
              <a:r>
                <a:rPr lang="en-US" sz="1600" b="1" dirty="0" smtClean="0"/>
                <a:t> </a:t>
              </a:r>
              <a:r>
                <a:rPr lang="en-US" sz="1600" b="1" dirty="0"/>
                <a:t>case: </a:t>
              </a:r>
            </a:p>
            <a:p>
              <a:pPr marL="285750" indent="-285750">
                <a:buFont typeface="Calibri" panose="020F0502020204030204" pitchFamily="34" charset="0"/>
                <a:buChar char="−"/>
              </a:pPr>
              <a:r>
                <a:rPr lang="en-US" sz="1400" dirty="0"/>
                <a:t>Solar PV dominates new procurement</a:t>
              </a:r>
            </a:p>
            <a:p>
              <a:pPr marL="285750" indent="-285750">
                <a:buFont typeface="Calibri" panose="020F0502020204030204" pitchFamily="34" charset="0"/>
                <a:buChar char="−"/>
              </a:pPr>
              <a:r>
                <a:rPr lang="en-US" sz="1400" dirty="0"/>
                <a:t>No additional bulk storage</a:t>
              </a:r>
            </a:p>
            <a:p>
              <a:pPr marL="285750" indent="-285750">
                <a:buFont typeface="Calibri" panose="020F0502020204030204" pitchFamily="34" charset="0"/>
                <a:buChar char="−"/>
              </a:pPr>
              <a:r>
                <a:rPr lang="en-US" sz="1400" dirty="0"/>
                <a:t>Continuation of today’s</a:t>
              </a:r>
              <a:br>
                <a:rPr lang="en-US" sz="1400" dirty="0"/>
              </a:br>
              <a:r>
                <a:rPr lang="en-US" sz="1400" dirty="0"/>
                <a:t>operation policies</a:t>
              </a:r>
            </a:p>
          </p:txBody>
        </p:sp>
        <p:cxnSp>
          <p:nvCxnSpPr>
            <p:cNvPr id="11" name="Straight Arrow Connector 10"/>
            <p:cNvCxnSpPr/>
            <p:nvPr/>
          </p:nvCxnSpPr>
          <p:spPr>
            <a:xfrm>
              <a:off x="5395948" y="3017880"/>
              <a:ext cx="1865256" cy="749870"/>
            </a:xfrm>
            <a:prstGeom prst="straightConnector1">
              <a:avLst/>
            </a:prstGeom>
            <a:ln w="19050">
              <a:solidFill>
                <a:srgbClr val="E56C0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143346" y="3132174"/>
            <a:ext cx="3952129" cy="2539087"/>
            <a:chOff x="3075719" y="4371191"/>
            <a:chExt cx="3952129" cy="2539087"/>
          </a:xfrm>
        </p:grpSpPr>
        <p:sp>
          <p:nvSpPr>
            <p:cNvPr id="13" name="TextBox 12"/>
            <p:cNvSpPr txBox="1"/>
            <p:nvPr/>
          </p:nvSpPr>
          <p:spPr>
            <a:xfrm>
              <a:off x="3075719" y="4371191"/>
              <a:ext cx="3789266" cy="1661994"/>
            </a:xfrm>
            <a:prstGeom prst="rect">
              <a:avLst/>
            </a:prstGeom>
            <a:noFill/>
          </p:spPr>
          <p:txBody>
            <a:bodyPr wrap="square" rtlCol="0">
              <a:spAutoFit/>
            </a:bodyPr>
            <a:lstStyle/>
            <a:p>
              <a:r>
                <a:rPr lang="en-US" sz="1600" b="1" dirty="0"/>
                <a:t>B: 55% renewables, </a:t>
              </a:r>
              <a:r>
                <a:rPr lang="en-US" sz="1600" b="1" dirty="0" smtClean="0"/>
                <a:t>enhanced flexibility case</a:t>
              </a:r>
              <a:r>
                <a:rPr lang="en-US" sz="1600" b="1" dirty="0"/>
                <a:t>: </a:t>
              </a:r>
            </a:p>
            <a:p>
              <a:pPr marL="285750" indent="-285750">
                <a:buFont typeface="Calibri" panose="020F0502020204030204" pitchFamily="34" charset="0"/>
                <a:buChar char="−"/>
              </a:pPr>
              <a:r>
                <a:rPr lang="en-US" sz="1400" dirty="0"/>
                <a:t>Balanced portfolio</a:t>
              </a:r>
            </a:p>
            <a:p>
              <a:pPr marL="285750" indent="-285750">
                <a:buFont typeface="Calibri" panose="020F0502020204030204" pitchFamily="34" charset="0"/>
                <a:buChar char="−"/>
              </a:pPr>
              <a:r>
                <a:rPr lang="en-US" sz="1400" dirty="0"/>
                <a:t>Additional bulk storage</a:t>
              </a:r>
            </a:p>
            <a:p>
              <a:pPr marL="285750" indent="-285750">
                <a:buFont typeface="Calibri" panose="020F0502020204030204" pitchFamily="34" charset="0"/>
                <a:buChar char="−"/>
              </a:pPr>
              <a:r>
                <a:rPr lang="en-US" sz="1400" dirty="0"/>
                <a:t>Economically rational imports and exports</a:t>
              </a:r>
            </a:p>
            <a:p>
              <a:pPr marL="285750" indent="-285750">
                <a:buFont typeface="Calibri" panose="020F0502020204030204" pitchFamily="34" charset="0"/>
                <a:buChar char="−"/>
              </a:pPr>
              <a:r>
                <a:rPr lang="en-US" sz="1400" dirty="0"/>
                <a:t>Renewables allowed to provide essential reliability services and flexibility</a:t>
              </a:r>
            </a:p>
          </p:txBody>
        </p:sp>
        <p:cxnSp>
          <p:nvCxnSpPr>
            <p:cNvPr id="14" name="Straight Arrow Connector 13"/>
            <p:cNvCxnSpPr/>
            <p:nvPr/>
          </p:nvCxnSpPr>
          <p:spPr>
            <a:xfrm>
              <a:off x="5319040" y="5971088"/>
              <a:ext cx="1708808" cy="939190"/>
            </a:xfrm>
            <a:prstGeom prst="straightConnector1">
              <a:avLst/>
            </a:prstGeom>
            <a:ln w="19050">
              <a:solidFill>
                <a:srgbClr val="376093"/>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367055" y="4794168"/>
            <a:ext cx="4431326" cy="1354217"/>
          </a:xfrm>
          <a:prstGeom prst="rect">
            <a:avLst/>
          </a:prstGeom>
          <a:noFill/>
        </p:spPr>
        <p:txBody>
          <a:bodyPr wrap="square" rtlCol="0">
            <a:spAutoFit/>
          </a:bodyPr>
          <a:lstStyle/>
          <a:p>
            <a:r>
              <a:rPr lang="en-US" sz="1600" b="1" dirty="0"/>
              <a:t>Difference in Cases: B minus A</a:t>
            </a:r>
          </a:p>
          <a:p>
            <a:r>
              <a:rPr lang="en-US" sz="1600" dirty="0" smtClean="0"/>
              <a:t>CA Cost savings: $1.1 B/</a:t>
            </a:r>
            <a:r>
              <a:rPr lang="en-US" sz="1600" dirty="0" err="1" smtClean="0"/>
              <a:t>yr</a:t>
            </a:r>
            <a:endParaRPr lang="en-US" sz="1600" dirty="0"/>
          </a:p>
          <a:p>
            <a:r>
              <a:rPr lang="en-US" sz="1600" dirty="0" smtClean="0"/>
              <a:t>CA Carbon </a:t>
            </a:r>
            <a:r>
              <a:rPr lang="en-US" sz="1600" dirty="0"/>
              <a:t>saved: 5</a:t>
            </a:r>
            <a:r>
              <a:rPr lang="en-US" sz="1600" dirty="0" smtClean="0"/>
              <a:t> </a:t>
            </a:r>
            <a:r>
              <a:rPr lang="en-US" sz="1600" dirty="0"/>
              <a:t>MMT/</a:t>
            </a:r>
            <a:r>
              <a:rPr lang="en-US" sz="1600" dirty="0" smtClean="0"/>
              <a:t>year</a:t>
            </a:r>
          </a:p>
          <a:p>
            <a:r>
              <a:rPr lang="en-US" sz="1600" dirty="0" smtClean="0"/>
              <a:t>Rest of WECC carbon saved: 2.5MMT/</a:t>
            </a:r>
            <a:r>
              <a:rPr lang="en-US" sz="1600" dirty="0" err="1" smtClean="0"/>
              <a:t>yr</a:t>
            </a:r>
            <a:endParaRPr lang="en-US" sz="1600" dirty="0"/>
          </a:p>
          <a:p>
            <a:endParaRPr lang="en-US" dirty="0"/>
          </a:p>
        </p:txBody>
      </p:sp>
      <p:grpSp>
        <p:nvGrpSpPr>
          <p:cNvPr id="19" name="Group 18"/>
          <p:cNvGrpSpPr/>
          <p:nvPr/>
        </p:nvGrpSpPr>
        <p:grpSpPr>
          <a:xfrm>
            <a:off x="1268963" y="9330"/>
            <a:ext cx="6820678" cy="1140867"/>
            <a:chOff x="1268963" y="9330"/>
            <a:chExt cx="6820678" cy="1140867"/>
          </a:xfrm>
        </p:grpSpPr>
        <p:sp>
          <p:nvSpPr>
            <p:cNvPr id="20" name="TextBox 19"/>
            <p:cNvSpPr txBox="1"/>
            <p:nvPr/>
          </p:nvSpPr>
          <p:spPr>
            <a:xfrm>
              <a:off x="1268963" y="503866"/>
              <a:ext cx="6820678" cy="646331"/>
            </a:xfrm>
            <a:prstGeom prst="rect">
              <a:avLst/>
            </a:prstGeom>
            <a:noFill/>
          </p:spPr>
          <p:txBody>
            <a:bodyPr wrap="square" rtlCol="0">
              <a:spAutoFit/>
            </a:bodyPr>
            <a:lstStyle/>
            <a:p>
              <a:pPr algn="ctr"/>
              <a:r>
                <a:rPr lang="en-US" sz="3600" dirty="0" smtClean="0"/>
                <a:t>Curtailment of Renewable Energy</a:t>
              </a:r>
              <a:endParaRPr lang="en-US" sz="3600" dirty="0"/>
            </a:p>
          </p:txBody>
        </p:sp>
        <p:sp>
          <p:nvSpPr>
            <p:cNvPr id="21" name="TextBox 20"/>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spTree>
    <p:extLst>
      <p:ext uri="{BB962C8B-B14F-4D97-AF65-F5344CB8AC3E}">
        <p14:creationId xmlns:p14="http://schemas.microsoft.com/office/powerpoint/2010/main" val="188261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268963" y="9330"/>
            <a:ext cx="6820678" cy="1140867"/>
            <a:chOff x="1268963" y="9330"/>
            <a:chExt cx="6820678" cy="1140867"/>
          </a:xfrm>
        </p:grpSpPr>
        <p:sp>
          <p:nvSpPr>
            <p:cNvPr id="6" name="TextBox 5"/>
            <p:cNvSpPr txBox="1"/>
            <p:nvPr/>
          </p:nvSpPr>
          <p:spPr>
            <a:xfrm>
              <a:off x="1268963" y="503866"/>
              <a:ext cx="6820678" cy="646331"/>
            </a:xfrm>
            <a:prstGeom prst="rect">
              <a:avLst/>
            </a:prstGeom>
            <a:noFill/>
          </p:spPr>
          <p:txBody>
            <a:bodyPr wrap="square" rtlCol="0">
              <a:spAutoFit/>
            </a:bodyPr>
            <a:lstStyle/>
            <a:p>
              <a:pPr algn="ctr"/>
              <a:r>
                <a:rPr lang="en-US" sz="3600" dirty="0" smtClean="0"/>
                <a:t>Results Summary</a:t>
              </a:r>
              <a:endParaRPr lang="en-US" sz="3600" dirty="0"/>
            </a:p>
          </p:txBody>
        </p:sp>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8" name="Table 7"/>
          <p:cNvGraphicFramePr>
            <a:graphicFrameLocks noGrp="1"/>
          </p:cNvGraphicFramePr>
          <p:nvPr>
            <p:extLst/>
          </p:nvPr>
        </p:nvGraphicFramePr>
        <p:xfrm>
          <a:off x="961053" y="1644733"/>
          <a:ext cx="7221893" cy="3447063"/>
        </p:xfrm>
        <a:graphic>
          <a:graphicData uri="http://schemas.openxmlformats.org/drawingml/2006/table">
            <a:tbl>
              <a:tblPr firstRow="1" bandRow="1">
                <a:tableStyleId>{D7AC3CCA-C797-4891-BE02-D94E43425B78}</a:tableStyleId>
              </a:tblPr>
              <a:tblGrid>
                <a:gridCol w="2481942"/>
                <a:gridCol w="1558213"/>
                <a:gridCol w="1548881"/>
                <a:gridCol w="1632857"/>
              </a:tblGrid>
              <a:tr h="589361">
                <a:tc>
                  <a:txBody>
                    <a:bodyPr/>
                    <a:lstStyle/>
                    <a:p>
                      <a:r>
                        <a:rPr lang="en-US" dirty="0" smtClean="0"/>
                        <a:t>Case</a:t>
                      </a:r>
                      <a:endParaRPr lang="en-US" dirty="0"/>
                    </a:p>
                  </a:txBody>
                  <a:tcPr/>
                </a:tc>
                <a:tc>
                  <a:txBody>
                    <a:bodyPr/>
                    <a:lstStyle/>
                    <a:p>
                      <a:r>
                        <a:rPr lang="en-US" sz="1800" dirty="0" smtClean="0"/>
                        <a:t>Net Cost </a:t>
                      </a:r>
                    </a:p>
                    <a:p>
                      <a:r>
                        <a:rPr lang="en-US" sz="1800" dirty="0" smtClean="0"/>
                        <a:t>(% of </a:t>
                      </a:r>
                      <a:r>
                        <a:rPr lang="en-US" sz="1800" dirty="0" err="1" smtClean="0"/>
                        <a:t>RevReq</a:t>
                      </a:r>
                      <a:r>
                        <a:rPr lang="en-US" sz="1800" dirty="0" smtClean="0"/>
                        <a:t>)</a:t>
                      </a:r>
                      <a:endParaRPr lang="en-US" dirty="0"/>
                    </a:p>
                  </a:txBody>
                  <a:tcPr/>
                </a:tc>
                <a:tc>
                  <a:txBody>
                    <a:bodyPr/>
                    <a:lstStyle/>
                    <a:p>
                      <a:r>
                        <a:rPr lang="en-US" dirty="0" smtClean="0"/>
                        <a:t>CA Carbon (MMT/</a:t>
                      </a:r>
                      <a:r>
                        <a:rPr lang="en-US" dirty="0" err="1" smtClean="0"/>
                        <a:t>yr</a:t>
                      </a:r>
                      <a:r>
                        <a:rPr lang="en-US" dirty="0" smtClean="0"/>
                        <a:t>)</a:t>
                      </a:r>
                      <a:endParaRPr lang="en-US" dirty="0"/>
                    </a:p>
                  </a:txBody>
                  <a:tcPr/>
                </a:tc>
                <a:tc>
                  <a:txBody>
                    <a:bodyPr/>
                    <a:lstStyle/>
                    <a:p>
                      <a:r>
                        <a:rPr lang="en-US" dirty="0" smtClean="0"/>
                        <a:t>RE Curtailment (%)</a:t>
                      </a:r>
                      <a:endParaRPr lang="en-US" dirty="0"/>
                    </a:p>
                  </a:txBody>
                  <a:tcPr/>
                </a:tc>
              </a:tr>
              <a:tr h="690138">
                <a:tc>
                  <a:txBody>
                    <a:bodyPr/>
                    <a:lstStyle/>
                    <a:p>
                      <a:r>
                        <a:rPr lang="en-US" sz="1800" dirty="0" smtClean="0"/>
                        <a:t>Diverse/Enhanced</a:t>
                      </a:r>
                      <a:endParaRPr lang="en-US" dirty="0"/>
                    </a:p>
                  </a:txBody>
                  <a:tcPr/>
                </a:tc>
                <a:tc>
                  <a:txBody>
                    <a:bodyPr/>
                    <a:lstStyle/>
                    <a:p>
                      <a:r>
                        <a:rPr lang="en-US" dirty="0" smtClean="0"/>
                        <a:t>0.6%</a:t>
                      </a:r>
                      <a:endParaRPr lang="en-US" dirty="0"/>
                    </a:p>
                  </a:txBody>
                  <a:tcPr/>
                </a:tc>
                <a:tc>
                  <a:txBody>
                    <a:bodyPr/>
                    <a:lstStyle/>
                    <a:p>
                      <a:r>
                        <a:rPr lang="en-US" dirty="0" smtClean="0"/>
                        <a:t>41.1</a:t>
                      </a:r>
                      <a:endParaRPr lang="en-US" dirty="0"/>
                    </a:p>
                  </a:txBody>
                  <a:tcPr/>
                </a:tc>
                <a:tc>
                  <a:txBody>
                    <a:bodyPr/>
                    <a:lstStyle/>
                    <a:p>
                      <a:r>
                        <a:rPr lang="en-US" dirty="0" smtClean="0"/>
                        <a:t>0.2%</a:t>
                      </a:r>
                      <a:endParaRPr lang="en-US" dirty="0"/>
                    </a:p>
                  </a:txBody>
                  <a:tcPr/>
                </a:tc>
              </a:tr>
              <a:tr h="661269">
                <a:tc>
                  <a:txBody>
                    <a:bodyPr/>
                    <a:lstStyle/>
                    <a:p>
                      <a:r>
                        <a:rPr lang="en-US" sz="1800" dirty="0" smtClean="0"/>
                        <a:t>High Solar/Enhanced</a:t>
                      </a:r>
                      <a:endParaRPr lang="en-US" dirty="0"/>
                    </a:p>
                  </a:txBody>
                  <a:tcPr/>
                </a:tc>
                <a:tc>
                  <a:txBody>
                    <a:bodyPr/>
                    <a:lstStyle/>
                    <a:p>
                      <a:r>
                        <a:rPr lang="en-US" dirty="0" smtClean="0"/>
                        <a:t>2.2%</a:t>
                      </a:r>
                      <a:endParaRPr lang="en-US" dirty="0"/>
                    </a:p>
                  </a:txBody>
                  <a:tcPr/>
                </a:tc>
                <a:tc>
                  <a:txBody>
                    <a:bodyPr/>
                    <a:lstStyle/>
                    <a:p>
                      <a:r>
                        <a:rPr lang="en-US" dirty="0" smtClean="0"/>
                        <a:t>42.2</a:t>
                      </a:r>
                      <a:endParaRPr lang="en-US" dirty="0"/>
                    </a:p>
                  </a:txBody>
                  <a:tcPr/>
                </a:tc>
                <a:tc>
                  <a:txBody>
                    <a:bodyPr/>
                    <a:lstStyle/>
                    <a:p>
                      <a:r>
                        <a:rPr lang="en-US" dirty="0" smtClean="0"/>
                        <a:t>0.5%</a:t>
                      </a:r>
                      <a:endParaRPr lang="en-US" dirty="0"/>
                    </a:p>
                  </a:txBody>
                  <a:tcPr/>
                </a:tc>
              </a:tr>
              <a:tr h="690138">
                <a:tc>
                  <a:txBody>
                    <a:bodyPr/>
                    <a:lstStyle/>
                    <a:p>
                      <a:r>
                        <a:rPr lang="en-US" sz="1800" dirty="0" smtClean="0"/>
                        <a:t>Diverse/Conventional</a:t>
                      </a:r>
                      <a:endParaRPr lang="en-US" dirty="0"/>
                    </a:p>
                  </a:txBody>
                  <a:tcPr/>
                </a:tc>
                <a:tc>
                  <a:txBody>
                    <a:bodyPr/>
                    <a:lstStyle/>
                    <a:p>
                      <a:r>
                        <a:rPr lang="en-US" dirty="0" smtClean="0"/>
                        <a:t>2.3%</a:t>
                      </a:r>
                      <a:endParaRPr lang="en-US" dirty="0"/>
                    </a:p>
                  </a:txBody>
                  <a:tcPr/>
                </a:tc>
                <a:tc>
                  <a:txBody>
                    <a:bodyPr/>
                    <a:lstStyle/>
                    <a:p>
                      <a:r>
                        <a:rPr lang="en-US" dirty="0" smtClean="0"/>
                        <a:t>45.0</a:t>
                      </a:r>
                      <a:endParaRPr lang="en-US" dirty="0"/>
                    </a:p>
                  </a:txBody>
                  <a:tcPr/>
                </a:tc>
                <a:tc>
                  <a:txBody>
                    <a:bodyPr/>
                    <a:lstStyle/>
                    <a:p>
                      <a:r>
                        <a:rPr lang="en-US" dirty="0" smtClean="0"/>
                        <a:t>4.2%</a:t>
                      </a:r>
                      <a:endParaRPr lang="en-US" dirty="0"/>
                    </a:p>
                  </a:txBody>
                  <a:tcPr/>
                </a:tc>
              </a:tr>
              <a:tr h="765438">
                <a:tc>
                  <a:txBody>
                    <a:bodyPr/>
                    <a:lstStyle/>
                    <a:p>
                      <a:r>
                        <a:rPr lang="en-US" sz="1800" dirty="0" smtClean="0"/>
                        <a:t>High Solar/Conventional</a:t>
                      </a:r>
                      <a:endParaRPr lang="en-US" dirty="0"/>
                    </a:p>
                  </a:txBody>
                  <a:tcPr/>
                </a:tc>
                <a:tc>
                  <a:txBody>
                    <a:bodyPr/>
                    <a:lstStyle/>
                    <a:p>
                      <a:r>
                        <a:rPr lang="en-US" dirty="0" smtClean="0"/>
                        <a:t>4.1%</a:t>
                      </a:r>
                      <a:endParaRPr lang="en-US" dirty="0"/>
                    </a:p>
                  </a:txBody>
                  <a:tcPr/>
                </a:tc>
                <a:tc>
                  <a:txBody>
                    <a:bodyPr/>
                    <a:lstStyle/>
                    <a:p>
                      <a:r>
                        <a:rPr lang="en-US" dirty="0" smtClean="0"/>
                        <a:t>46.8</a:t>
                      </a:r>
                      <a:endParaRPr lang="en-US" dirty="0"/>
                    </a:p>
                  </a:txBody>
                  <a:tcPr/>
                </a:tc>
                <a:tc>
                  <a:txBody>
                    <a:bodyPr/>
                    <a:lstStyle/>
                    <a:p>
                      <a:r>
                        <a:rPr lang="en-US" dirty="0" smtClean="0"/>
                        <a:t>9.7%</a:t>
                      </a:r>
                      <a:endParaRPr lang="en-US" dirty="0"/>
                    </a:p>
                  </a:txBody>
                  <a:tcPr/>
                </a:tc>
              </a:tr>
            </a:tbl>
          </a:graphicData>
        </a:graphic>
      </p:graphicFrame>
    </p:spTree>
    <p:extLst>
      <p:ext uri="{BB962C8B-B14F-4D97-AF65-F5344CB8AC3E}">
        <p14:creationId xmlns:p14="http://schemas.microsoft.com/office/powerpoint/2010/main" val="2509156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8610600" y="6477000"/>
            <a:ext cx="457200" cy="365125"/>
          </a:xfrm>
        </p:spPr>
        <p:txBody>
          <a:bodyPr/>
          <a:lstStyle/>
          <a:p>
            <a:pPr>
              <a:defRPr/>
            </a:pPr>
            <a:fld id="{81728E73-8EB0-476A-B39A-5FC322D5C45E}" type="slidenum">
              <a:rPr lang="en-US" sz="1400" smtClean="0">
                <a:solidFill>
                  <a:srgbClr val="FFFFFF"/>
                </a:solidFill>
                <a:latin typeface="Calibri"/>
                <a:cs typeface="Calibri"/>
              </a:rPr>
              <a:pPr>
                <a:defRPr/>
              </a:pPr>
              <a:t>15</a:t>
            </a:fld>
            <a:endParaRPr lang="en-US" sz="1400" dirty="0">
              <a:solidFill>
                <a:srgbClr val="FFFFFF"/>
              </a:solidFill>
              <a:latin typeface="Calibri"/>
              <a:cs typeface="Calibri"/>
            </a:endParaRPr>
          </a:p>
        </p:txBody>
      </p:sp>
      <p:sp>
        <p:nvSpPr>
          <p:cNvPr id="14" name="Rectangle 13"/>
          <p:cNvSpPr>
            <a:spLocks noChangeArrowheads="1"/>
          </p:cNvSpPr>
          <p:nvPr/>
        </p:nvSpPr>
        <p:spPr bwMode="auto">
          <a:xfrm>
            <a:off x="0" y="0"/>
            <a:ext cx="9144000" cy="1077218"/>
          </a:xfrm>
          <a:prstGeom prst="rect">
            <a:avLst/>
          </a:prstGeom>
          <a:solidFill>
            <a:schemeClr val="bg1">
              <a:alpha val="40000"/>
            </a:schemeClr>
          </a:solidFill>
          <a:ln>
            <a:noFill/>
          </a:ln>
          <a:effectLst/>
          <a:extLst/>
        </p:spPr>
        <p:txBody>
          <a:bodyPr wrap="square">
            <a:spAutoFit/>
          </a:bodyPr>
          <a:lstStyle/>
          <a:p>
            <a:pPr algn="ctr"/>
            <a:r>
              <a:rPr lang="en-US" sz="3200" dirty="0">
                <a:solidFill>
                  <a:srgbClr val="FFFFFF"/>
                </a:solidFill>
                <a:latin typeface="Arial" charset="0"/>
              </a:rPr>
              <a:t>Operating renewables flexibly is particularly </a:t>
            </a:r>
            <a:r>
              <a:rPr lang="en-US" sz="3200" dirty="0" smtClean="0">
                <a:solidFill>
                  <a:srgbClr val="FFFFFF"/>
                </a:solidFill>
                <a:latin typeface="Arial" charset="0"/>
              </a:rPr>
              <a:t>effective</a:t>
            </a:r>
            <a:endParaRPr lang="en-US" sz="3200" dirty="0">
              <a:solidFill>
                <a:srgbClr val="FFFFFF"/>
              </a:solidFill>
              <a:latin typeface="Arial" charset="0"/>
            </a:endParaRPr>
          </a:p>
        </p:txBody>
      </p:sp>
      <p:graphicFrame>
        <p:nvGraphicFramePr>
          <p:cNvPr id="13" name="Chart 12"/>
          <p:cNvGraphicFramePr>
            <a:graphicFrameLocks/>
          </p:cNvGraphicFramePr>
          <p:nvPr>
            <p:extLst>
              <p:ext uri="{D42A27DB-BD31-4B8C-83A1-F6EECF244321}">
                <p14:modId xmlns:p14="http://schemas.microsoft.com/office/powerpoint/2010/main" val="346505485"/>
              </p:ext>
            </p:extLst>
          </p:nvPr>
        </p:nvGraphicFramePr>
        <p:xfrm>
          <a:off x="533400" y="2743200"/>
          <a:ext cx="809498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a:spLocks noChangeArrowheads="1"/>
          </p:cNvSpPr>
          <p:nvPr/>
        </p:nvSpPr>
        <p:spPr bwMode="auto">
          <a:xfrm>
            <a:off x="0" y="1701224"/>
            <a:ext cx="9144000" cy="584776"/>
          </a:xfrm>
          <a:prstGeom prst="rect">
            <a:avLst/>
          </a:prstGeom>
          <a:solidFill>
            <a:schemeClr val="bg1">
              <a:alpha val="40000"/>
            </a:schemeClr>
          </a:solidFill>
          <a:ln>
            <a:noFill/>
          </a:ln>
          <a:effectLst/>
          <a:extLst/>
        </p:spPr>
        <p:txBody>
          <a:bodyPr wrap="square">
            <a:spAutoFit/>
          </a:bodyPr>
          <a:lstStyle/>
          <a:p>
            <a:pPr algn="ctr"/>
            <a:r>
              <a:rPr lang="en-US" sz="3200" dirty="0" smtClean="0">
                <a:solidFill>
                  <a:srgbClr val="FFFFFF"/>
                </a:solidFill>
                <a:latin typeface="Calibri"/>
                <a:cs typeface="Calibri"/>
              </a:rPr>
              <a:t>Curtailment: nimble is </a:t>
            </a:r>
            <a:r>
              <a:rPr lang="en-US" sz="3200" i="1" dirty="0" smtClean="0">
                <a:solidFill>
                  <a:srgbClr val="FFFFFF"/>
                </a:solidFill>
                <a:latin typeface="Calibri"/>
                <a:cs typeface="Calibri"/>
              </a:rPr>
              <a:t>much </a:t>
            </a:r>
            <a:r>
              <a:rPr lang="en-US" sz="3200" dirty="0" smtClean="0">
                <a:solidFill>
                  <a:srgbClr val="FFFFFF"/>
                </a:solidFill>
                <a:latin typeface="Calibri"/>
                <a:cs typeface="Calibri"/>
              </a:rPr>
              <a:t>better than blocky</a:t>
            </a:r>
            <a:endParaRPr lang="en-US" sz="3200" dirty="0">
              <a:solidFill>
                <a:srgbClr val="FFFFFF"/>
              </a:solidFill>
              <a:latin typeface="Calibri"/>
              <a:cs typeface="Calibri"/>
            </a:endParaRPr>
          </a:p>
        </p:txBody>
      </p:sp>
      <p:sp>
        <p:nvSpPr>
          <p:cNvPr id="17" name="Rectangle 16"/>
          <p:cNvSpPr>
            <a:spLocks noChangeArrowheads="1"/>
          </p:cNvSpPr>
          <p:nvPr/>
        </p:nvSpPr>
        <p:spPr bwMode="auto">
          <a:xfrm>
            <a:off x="2362200" y="3048000"/>
            <a:ext cx="589959" cy="369332"/>
          </a:xfrm>
          <a:prstGeom prst="rect">
            <a:avLst/>
          </a:prstGeom>
          <a:noFill/>
          <a:ln>
            <a:noFill/>
          </a:ln>
          <a:effectLst/>
          <a:extLst/>
        </p:spPr>
        <p:txBody>
          <a:bodyPr wrap="square">
            <a:spAutoFit/>
          </a:bodyPr>
          <a:lstStyle/>
          <a:p>
            <a:pPr algn="ctr"/>
            <a:r>
              <a:rPr lang="en-US" dirty="0" smtClean="0">
                <a:solidFill>
                  <a:srgbClr val="FFFFFF"/>
                </a:solidFill>
                <a:latin typeface="Calibri"/>
                <a:cs typeface="Calibri"/>
              </a:rPr>
              <a:t>4.8</a:t>
            </a:r>
            <a:endParaRPr lang="en-US" dirty="0">
              <a:solidFill>
                <a:srgbClr val="FFFFFF"/>
              </a:solidFill>
              <a:latin typeface="Calibri"/>
              <a:cs typeface="Calibri"/>
            </a:endParaRPr>
          </a:p>
        </p:txBody>
      </p:sp>
      <p:sp>
        <p:nvSpPr>
          <p:cNvPr id="18" name="Rectangle 17"/>
          <p:cNvSpPr>
            <a:spLocks noChangeArrowheads="1"/>
          </p:cNvSpPr>
          <p:nvPr/>
        </p:nvSpPr>
        <p:spPr bwMode="auto">
          <a:xfrm>
            <a:off x="4210641" y="3821668"/>
            <a:ext cx="589959" cy="369332"/>
          </a:xfrm>
          <a:prstGeom prst="rect">
            <a:avLst/>
          </a:prstGeom>
          <a:noFill/>
          <a:ln>
            <a:noFill/>
          </a:ln>
          <a:effectLst/>
          <a:extLst/>
        </p:spPr>
        <p:txBody>
          <a:bodyPr wrap="square">
            <a:spAutoFit/>
          </a:bodyPr>
          <a:lstStyle/>
          <a:p>
            <a:pPr algn="ctr"/>
            <a:r>
              <a:rPr lang="en-US" dirty="0" smtClean="0">
                <a:solidFill>
                  <a:srgbClr val="FFFFFF"/>
                </a:solidFill>
                <a:latin typeface="Calibri"/>
                <a:cs typeface="Calibri"/>
              </a:rPr>
              <a:t>2.7</a:t>
            </a:r>
            <a:endParaRPr lang="en-US" dirty="0">
              <a:solidFill>
                <a:srgbClr val="FFFFFF"/>
              </a:solidFill>
              <a:latin typeface="Calibri"/>
              <a:cs typeface="Calibri"/>
            </a:endParaRPr>
          </a:p>
        </p:txBody>
      </p:sp>
      <p:sp>
        <p:nvSpPr>
          <p:cNvPr id="2" name="TextBox 1"/>
          <p:cNvSpPr txBox="1"/>
          <p:nvPr/>
        </p:nvSpPr>
        <p:spPr>
          <a:xfrm>
            <a:off x="1981200" y="5311914"/>
            <a:ext cx="1295400" cy="707886"/>
          </a:xfrm>
          <a:prstGeom prst="rect">
            <a:avLst/>
          </a:prstGeom>
          <a:solidFill>
            <a:schemeClr val="bg1"/>
          </a:solidFill>
        </p:spPr>
        <p:txBody>
          <a:bodyPr wrap="square" rtlCol="0">
            <a:spAutoFit/>
          </a:bodyPr>
          <a:lstStyle/>
          <a:p>
            <a:pPr algn="ctr"/>
            <a:r>
              <a:rPr lang="en-US" sz="2000" dirty="0" smtClean="0"/>
              <a:t>50% RPS Base</a:t>
            </a:r>
            <a:endParaRPr lang="en-US" sz="2000" dirty="0"/>
          </a:p>
        </p:txBody>
      </p:sp>
    </p:spTree>
    <p:extLst>
      <p:ext uri="{BB962C8B-B14F-4D97-AF65-F5344CB8AC3E}">
        <p14:creationId xmlns:p14="http://schemas.microsoft.com/office/powerpoint/2010/main" val="31545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extLst>
              <p:ext uri="{D42A27DB-BD31-4B8C-83A1-F6EECF244321}">
                <p14:modId xmlns:p14="http://schemas.microsoft.com/office/powerpoint/2010/main" val="3152372411"/>
              </p:ext>
            </p:extLst>
          </p:nvPr>
        </p:nvGraphicFramePr>
        <p:xfrm>
          <a:off x="609600" y="1600200"/>
          <a:ext cx="7924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0" y="0"/>
            <a:ext cx="9144000" cy="1138773"/>
          </a:xfrm>
          <a:prstGeom prst="rect">
            <a:avLst/>
          </a:prstGeom>
          <a:noFill/>
          <a:ln>
            <a:noFill/>
          </a:ln>
          <a:effectLst/>
          <a:extLst/>
        </p:spPr>
        <p:txBody>
          <a:bodyPr wrap="square">
            <a:spAutoFit/>
          </a:bodyPr>
          <a:lstStyle/>
          <a:p>
            <a:pPr algn="ctr"/>
            <a:r>
              <a:rPr lang="en-US" sz="3200" dirty="0" smtClean="0">
                <a:solidFill>
                  <a:srgbClr val="FFFFFF"/>
                </a:solidFill>
                <a:latin typeface="Calibri"/>
                <a:cs typeface="Calibri"/>
              </a:rPr>
              <a:t>Essential reliability services needed in grid operations</a:t>
            </a:r>
          </a:p>
          <a:p>
            <a:pPr algn="ctr"/>
            <a:endParaRPr lang="en-US" sz="1200" i="1" dirty="0" smtClean="0">
              <a:solidFill>
                <a:srgbClr val="FFFFFF"/>
              </a:solidFill>
              <a:latin typeface="Calibri"/>
              <a:cs typeface="Calibri"/>
            </a:endParaRPr>
          </a:p>
          <a:p>
            <a:pPr algn="ctr"/>
            <a:r>
              <a:rPr lang="en-US" sz="2400" dirty="0" smtClean="0">
                <a:solidFill>
                  <a:srgbClr val="FFFFFF"/>
                </a:solidFill>
                <a:latin typeface="Calibri"/>
                <a:cs typeface="Calibri"/>
              </a:rPr>
              <a:t>[But some reliability requirements cause curtailment at a 50% RPS]</a:t>
            </a:r>
            <a:endParaRPr lang="en-US" sz="3200" dirty="0">
              <a:solidFill>
                <a:srgbClr val="FFFFFF"/>
              </a:solidFill>
              <a:latin typeface="Calibri"/>
              <a:cs typeface="Calibri"/>
            </a:endParaRPr>
          </a:p>
        </p:txBody>
      </p:sp>
      <p:sp>
        <p:nvSpPr>
          <p:cNvPr id="5" name="Rectangle 4"/>
          <p:cNvSpPr/>
          <p:nvPr/>
        </p:nvSpPr>
        <p:spPr>
          <a:xfrm>
            <a:off x="4038600" y="1600200"/>
            <a:ext cx="1905000" cy="4953000"/>
          </a:xfrm>
          <a:prstGeom prst="rect">
            <a:avLst/>
          </a:prstGeom>
          <a:noFill/>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p:cNvSpPr/>
          <p:nvPr/>
        </p:nvSpPr>
        <p:spPr>
          <a:xfrm>
            <a:off x="4038600" y="1676400"/>
            <a:ext cx="1905000" cy="838200"/>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latin typeface="Calibri"/>
                <a:cs typeface="Calibri"/>
              </a:rPr>
              <a:t>Load Following</a:t>
            </a:r>
          </a:p>
          <a:p>
            <a:pPr algn="ctr"/>
            <a:r>
              <a:rPr lang="en-US" sz="2000" b="1" dirty="0">
                <a:solidFill>
                  <a:srgbClr val="FFFFFF"/>
                </a:solidFill>
                <a:latin typeface="Calibri"/>
                <a:cs typeface="Calibri"/>
              </a:rPr>
              <a:t>a</a:t>
            </a:r>
            <a:r>
              <a:rPr lang="en-US" sz="2000" b="1" dirty="0" smtClean="0">
                <a:solidFill>
                  <a:srgbClr val="FFFFFF"/>
                </a:solidFill>
                <a:latin typeface="Calibri"/>
                <a:cs typeface="Calibri"/>
              </a:rPr>
              <a:t>nd Regulation</a:t>
            </a:r>
          </a:p>
          <a:p>
            <a:pPr algn="ctr"/>
            <a:r>
              <a:rPr lang="en-US" sz="2000" b="1" dirty="0" smtClean="0">
                <a:solidFill>
                  <a:srgbClr val="FFFFFF"/>
                </a:solidFill>
                <a:latin typeface="Calibri"/>
                <a:cs typeface="Calibri"/>
              </a:rPr>
              <a:t>DOWN</a:t>
            </a:r>
            <a:endParaRPr lang="en-US" sz="2000" b="1" dirty="0">
              <a:solidFill>
                <a:srgbClr val="FFFFFF"/>
              </a:solidFill>
              <a:latin typeface="Calibri"/>
              <a:cs typeface="Calibri"/>
            </a:endParaRPr>
          </a:p>
        </p:txBody>
      </p:sp>
    </p:spTree>
    <p:extLst>
      <p:ext uri="{BB962C8B-B14F-4D97-AF65-F5344CB8AC3E}">
        <p14:creationId xmlns:p14="http://schemas.microsoft.com/office/powerpoint/2010/main" val="21253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98375" y="9330"/>
            <a:ext cx="7147249" cy="1140867"/>
            <a:chOff x="998375" y="9330"/>
            <a:chExt cx="7147249" cy="1140867"/>
          </a:xfrm>
        </p:grpSpPr>
        <p:sp>
          <p:nvSpPr>
            <p:cNvPr id="9" name="TextBox 8"/>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Dispatch (Winter)</a:t>
              </a:r>
              <a:endParaRPr lang="en-US" sz="3600" dirty="0"/>
            </a:p>
          </p:txBody>
        </p:sp>
        <p:sp>
          <p:nvSpPr>
            <p:cNvPr id="10" name="TextBox 9"/>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11" name="Chart 10"/>
          <p:cNvGraphicFramePr>
            <a:graphicFrameLocks/>
          </p:cNvGraphicFramePr>
          <p:nvPr>
            <p:extLst/>
          </p:nvPr>
        </p:nvGraphicFramePr>
        <p:xfrm>
          <a:off x="-147145" y="1351823"/>
          <a:ext cx="5013435" cy="5336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4153988" y="1351823"/>
          <a:ext cx="4990011" cy="5336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6120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6" name="TextBox 5"/>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7" name="TextBox 6"/>
          <p:cNvSpPr txBox="1"/>
          <p:nvPr/>
        </p:nvSpPr>
        <p:spPr>
          <a:xfrm>
            <a:off x="2965450" y="1230868"/>
            <a:ext cx="3213100" cy="369332"/>
          </a:xfrm>
          <a:prstGeom prst="rect">
            <a:avLst/>
          </a:prstGeom>
          <a:noFill/>
        </p:spPr>
        <p:txBody>
          <a:bodyPr wrap="square" rtlCol="0">
            <a:spAutoFit/>
          </a:bodyPr>
          <a:lstStyle/>
          <a:p>
            <a:r>
              <a:rPr lang="en-US" smtClean="0"/>
              <a:t>Net Load: Load - Renewables</a:t>
            </a:r>
            <a:endParaRPr lang="en-US"/>
          </a:p>
        </p:txBody>
      </p:sp>
      <p:grpSp>
        <p:nvGrpSpPr>
          <p:cNvPr id="8" name="Group 7"/>
          <p:cNvGrpSpPr/>
          <p:nvPr/>
        </p:nvGrpSpPr>
        <p:grpSpPr>
          <a:xfrm>
            <a:off x="998375" y="9330"/>
            <a:ext cx="7147249" cy="1140867"/>
            <a:chOff x="998375" y="9330"/>
            <a:chExt cx="7147249" cy="1140867"/>
          </a:xfrm>
        </p:grpSpPr>
        <p:sp>
          <p:nvSpPr>
            <p:cNvPr id="9" name="TextBox 8"/>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10" name="TextBox 9"/>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11" name="Content Placeholder 16"/>
          <p:cNvGraphicFramePr>
            <a:graphicFrameLocks/>
          </p:cNvGraphicFramePr>
          <p:nvPr>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2"/>
          <p:cNvGraphicFramePr>
            <a:graphicFrameLocks/>
          </p:cNvGraphicFramePr>
          <p:nvPr>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3" name="TextBox 2"/>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4" name="TextBox 3"/>
          <p:cNvSpPr txBox="1"/>
          <p:nvPr/>
        </p:nvSpPr>
        <p:spPr>
          <a:xfrm>
            <a:off x="3597274" y="1230868"/>
            <a:ext cx="1949450" cy="369332"/>
          </a:xfrm>
          <a:prstGeom prst="rect">
            <a:avLst/>
          </a:prstGeom>
          <a:noFill/>
        </p:spPr>
        <p:txBody>
          <a:bodyPr wrap="square" rtlCol="0">
            <a:spAutoFit/>
          </a:bodyPr>
          <a:lstStyle/>
          <a:p>
            <a:r>
              <a:rPr lang="en-US" dirty="0" smtClean="0"/>
              <a:t>Net Load </a:t>
            </a:r>
            <a:r>
              <a:rPr lang="en-US" smtClean="0"/>
              <a:t>- Imports</a:t>
            </a:r>
            <a:endParaRPr lang="en-US" dirty="0"/>
          </a:p>
        </p:txBody>
      </p:sp>
      <p:grpSp>
        <p:nvGrpSpPr>
          <p:cNvPr id="5" name="Group 4"/>
          <p:cNvGrpSpPr/>
          <p:nvPr/>
        </p:nvGrpSpPr>
        <p:grpSpPr>
          <a:xfrm>
            <a:off x="998375" y="9330"/>
            <a:ext cx="7147249" cy="1140867"/>
            <a:chOff x="998375" y="9330"/>
            <a:chExt cx="7147249" cy="1140867"/>
          </a:xfrm>
        </p:grpSpPr>
        <p:sp>
          <p:nvSpPr>
            <p:cNvPr id="6" name="TextBox 5"/>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8" name="Content Placeholder 18"/>
          <p:cNvGraphicFramePr>
            <a:graphicFrameLocks/>
          </p:cNvGraphicFramePr>
          <p:nvPr>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11"/>
          <p:cNvGraphicFramePr>
            <a:graphicFrameLocks/>
          </p:cNvGraphicFramePr>
          <p:nvPr>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68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EEB"/>
        </a:solidFill>
        <a:effectLst/>
      </p:bgPr>
    </p:bg>
    <p:spTree>
      <p:nvGrpSpPr>
        <p:cNvPr id="1" name=""/>
        <p:cNvGrpSpPr/>
        <p:nvPr/>
      </p:nvGrpSpPr>
      <p:grpSpPr>
        <a:xfrm>
          <a:off x="0" y="0"/>
          <a:ext cx="0" cy="0"/>
          <a:chOff x="0" y="0"/>
          <a:chExt cx="0" cy="0"/>
        </a:xfrm>
      </p:grpSpPr>
      <p:sp>
        <p:nvSpPr>
          <p:cNvPr id="6" name="TextBox 5"/>
          <p:cNvSpPr txBox="1"/>
          <p:nvPr/>
        </p:nvSpPr>
        <p:spPr>
          <a:xfrm>
            <a:off x="350982" y="609600"/>
            <a:ext cx="8229600" cy="5693866"/>
          </a:xfrm>
          <a:prstGeom prst="rect">
            <a:avLst/>
          </a:prstGeom>
          <a:noFill/>
        </p:spPr>
        <p:txBody>
          <a:bodyPr wrap="square" rtlCol="0">
            <a:spAutoFit/>
          </a:bodyPr>
          <a:lstStyle/>
          <a:p>
            <a:pPr marL="514350" lvl="0" indent="-514350">
              <a:buFont typeface="+mj-lt"/>
              <a:buAutoNum type="arabicPeriod"/>
            </a:pPr>
            <a:r>
              <a:rPr lang="en-US" sz="2800" dirty="0"/>
              <a:t>With increasing wind/solar, each addition displaces less expensive generation.  How big an economic factor is the declining displaced value?</a:t>
            </a:r>
          </a:p>
          <a:p>
            <a:pPr marL="514350" lvl="0" indent="-514350">
              <a:buFont typeface="+mj-lt"/>
              <a:buAutoNum type="arabicPeriod"/>
            </a:pPr>
            <a:r>
              <a:rPr lang="en-US" sz="2800" dirty="0"/>
              <a:t>How important is geographic diversity of renewable resources?  </a:t>
            </a:r>
          </a:p>
          <a:p>
            <a:pPr marL="514350" lvl="0" indent="-514350">
              <a:buFont typeface="+mj-lt"/>
              <a:buAutoNum type="arabicPeriod"/>
            </a:pPr>
            <a:r>
              <a:rPr lang="en-US" sz="2800" dirty="0"/>
              <a:t>What insights have studies given on Curtailment and </a:t>
            </a:r>
            <a:r>
              <a:rPr lang="en-US" sz="2800" dirty="0" err="1"/>
              <a:t>Overgeneration</a:t>
            </a:r>
            <a:r>
              <a:rPr lang="en-US" sz="2800" dirty="0"/>
              <a:t>?</a:t>
            </a:r>
          </a:p>
          <a:p>
            <a:pPr marL="514350" lvl="0" indent="-514350">
              <a:buFont typeface="+mj-lt"/>
              <a:buAutoNum type="arabicPeriod"/>
            </a:pPr>
            <a:r>
              <a:rPr lang="en-US" sz="2800" dirty="0"/>
              <a:t>What Operational Practices most impact integration of wind and solar?  How much could changing institutional barriers help?  </a:t>
            </a:r>
          </a:p>
          <a:p>
            <a:pPr marL="514350" lvl="0" indent="-514350">
              <a:buFont typeface="+mj-lt"/>
              <a:buAutoNum type="arabicPeriod"/>
            </a:pPr>
            <a:r>
              <a:rPr lang="en-US" sz="2800" dirty="0"/>
              <a:t>Is there enough physical flexibility in existing/projected future systems?</a:t>
            </a:r>
          </a:p>
          <a:p>
            <a:pPr marL="514350" lvl="0" indent="-514350">
              <a:buFont typeface="+mj-lt"/>
              <a:buAutoNum type="arabicPeriod"/>
            </a:pPr>
            <a:r>
              <a:rPr lang="en-US" sz="2800" dirty="0"/>
              <a:t>What are the overall cost impacts of RE futures?</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2</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4019140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15" name="TextBox 14"/>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6" name="TextBox 5"/>
          <p:cNvSpPr txBox="1"/>
          <p:nvPr/>
        </p:nvSpPr>
        <p:spPr>
          <a:xfrm>
            <a:off x="3129836" y="1230868"/>
            <a:ext cx="2884326" cy="369332"/>
          </a:xfrm>
          <a:prstGeom prst="rect">
            <a:avLst/>
          </a:prstGeom>
          <a:noFill/>
        </p:spPr>
        <p:txBody>
          <a:bodyPr wrap="square" rtlCol="0">
            <a:spAutoFit/>
          </a:bodyPr>
          <a:lstStyle/>
          <a:p>
            <a:r>
              <a:rPr lang="en-US" dirty="0" smtClean="0"/>
              <a:t>Net Load – Imports </a:t>
            </a:r>
            <a:r>
              <a:rPr lang="en-US" smtClean="0"/>
              <a:t>- Storage</a:t>
            </a:r>
            <a:endParaRPr lang="en-US" dirty="0"/>
          </a:p>
        </p:txBody>
      </p:sp>
      <p:grpSp>
        <p:nvGrpSpPr>
          <p:cNvPr id="11" name="Group 10"/>
          <p:cNvGrpSpPr/>
          <p:nvPr/>
        </p:nvGrpSpPr>
        <p:grpSpPr>
          <a:xfrm>
            <a:off x="998375" y="9330"/>
            <a:ext cx="7147249" cy="1140867"/>
            <a:chOff x="998375" y="9330"/>
            <a:chExt cx="7147249" cy="1140867"/>
          </a:xfrm>
        </p:grpSpPr>
        <p:sp>
          <p:nvSpPr>
            <p:cNvPr id="12" name="TextBox 11"/>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16" name="TextBox 15"/>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17" name="Content Placeholder 16"/>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p:cNvGraphicFramePr>
            <a:graphicFrameLocks noGrp="1"/>
          </p:cNvGraphicFramePr>
          <p:nvPr>
            <p:ph sz="half" idx="2"/>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998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3" name="TextBox 2"/>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4" name="TextBox 3"/>
          <p:cNvSpPr txBox="1"/>
          <p:nvPr/>
        </p:nvSpPr>
        <p:spPr>
          <a:xfrm>
            <a:off x="2885718" y="1230868"/>
            <a:ext cx="3372564" cy="369332"/>
          </a:xfrm>
          <a:prstGeom prst="rect">
            <a:avLst/>
          </a:prstGeom>
          <a:noFill/>
        </p:spPr>
        <p:txBody>
          <a:bodyPr wrap="square" rtlCol="0">
            <a:spAutoFit/>
          </a:bodyPr>
          <a:lstStyle/>
          <a:p>
            <a:r>
              <a:rPr lang="en-US" dirty="0" smtClean="0"/>
              <a:t>Net Load – </a:t>
            </a:r>
            <a:r>
              <a:rPr lang="en-US" smtClean="0"/>
              <a:t>Imports – Storage - DR</a:t>
            </a:r>
            <a:endParaRPr lang="en-US" dirty="0"/>
          </a:p>
        </p:txBody>
      </p:sp>
      <p:grpSp>
        <p:nvGrpSpPr>
          <p:cNvPr id="5" name="Group 4"/>
          <p:cNvGrpSpPr/>
          <p:nvPr/>
        </p:nvGrpSpPr>
        <p:grpSpPr>
          <a:xfrm>
            <a:off x="998375" y="9330"/>
            <a:ext cx="7147249" cy="1140867"/>
            <a:chOff x="998375" y="9330"/>
            <a:chExt cx="7147249" cy="1140867"/>
          </a:xfrm>
        </p:grpSpPr>
        <p:sp>
          <p:nvSpPr>
            <p:cNvPr id="6" name="TextBox 5"/>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8" name="Content Placeholder 16"/>
          <p:cNvGraphicFramePr>
            <a:graphicFrameLocks/>
          </p:cNvGraphicFramePr>
          <p:nvPr>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11"/>
          <p:cNvGraphicFramePr>
            <a:graphicFrameLocks/>
          </p:cNvGraphicFramePr>
          <p:nvPr>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566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3" name="TextBox 2"/>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4" name="TextBox 3"/>
          <p:cNvSpPr txBox="1"/>
          <p:nvPr/>
        </p:nvSpPr>
        <p:spPr>
          <a:xfrm>
            <a:off x="2579509" y="1230868"/>
            <a:ext cx="4137382" cy="369332"/>
          </a:xfrm>
          <a:prstGeom prst="rect">
            <a:avLst/>
          </a:prstGeom>
          <a:noFill/>
        </p:spPr>
        <p:txBody>
          <a:bodyPr wrap="square" rtlCol="0">
            <a:spAutoFit/>
          </a:bodyPr>
          <a:lstStyle/>
          <a:p>
            <a:r>
              <a:rPr lang="en-US" dirty="0" smtClean="0"/>
              <a:t>Net Load – </a:t>
            </a:r>
            <a:r>
              <a:rPr lang="en-US" smtClean="0"/>
              <a:t>Imports – Storage – DR- Hydro</a:t>
            </a:r>
            <a:endParaRPr lang="en-US" dirty="0"/>
          </a:p>
        </p:txBody>
      </p:sp>
      <p:grpSp>
        <p:nvGrpSpPr>
          <p:cNvPr id="5" name="Group 4"/>
          <p:cNvGrpSpPr/>
          <p:nvPr/>
        </p:nvGrpSpPr>
        <p:grpSpPr>
          <a:xfrm>
            <a:off x="998375" y="9330"/>
            <a:ext cx="7147249" cy="1140867"/>
            <a:chOff x="998375" y="9330"/>
            <a:chExt cx="7147249" cy="1140867"/>
          </a:xfrm>
        </p:grpSpPr>
        <p:sp>
          <p:nvSpPr>
            <p:cNvPr id="6" name="TextBox 5"/>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8" name="Content Placeholder 15"/>
          <p:cNvGraphicFramePr>
            <a:graphicFrameLocks/>
          </p:cNvGraphicFramePr>
          <p:nvPr>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17"/>
          <p:cNvGraphicFramePr>
            <a:graphicFrameLocks/>
          </p:cNvGraphicFramePr>
          <p:nvPr>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20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6" name="TextBox 5"/>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7" name="TextBox 6"/>
          <p:cNvSpPr txBox="1"/>
          <p:nvPr/>
        </p:nvSpPr>
        <p:spPr>
          <a:xfrm>
            <a:off x="2147709" y="1072816"/>
            <a:ext cx="4848582" cy="646331"/>
          </a:xfrm>
          <a:prstGeom prst="rect">
            <a:avLst/>
          </a:prstGeom>
          <a:noFill/>
        </p:spPr>
        <p:txBody>
          <a:bodyPr wrap="square" rtlCol="0">
            <a:spAutoFit/>
          </a:bodyPr>
          <a:lstStyle/>
          <a:p>
            <a:pPr algn="ctr"/>
            <a:r>
              <a:rPr lang="en-US" dirty="0" smtClean="0"/>
              <a:t>Curtailment: </a:t>
            </a:r>
          </a:p>
          <a:p>
            <a:pPr algn="ctr"/>
            <a:r>
              <a:rPr lang="en-US" dirty="0" smtClean="0"/>
              <a:t>Net Load – Imports – Storage – DR – Hydro - Gas</a:t>
            </a:r>
            <a:endParaRPr lang="en-US" dirty="0"/>
          </a:p>
        </p:txBody>
      </p:sp>
      <p:grpSp>
        <p:nvGrpSpPr>
          <p:cNvPr id="8" name="Group 7"/>
          <p:cNvGrpSpPr/>
          <p:nvPr/>
        </p:nvGrpSpPr>
        <p:grpSpPr>
          <a:xfrm>
            <a:off x="998375" y="9330"/>
            <a:ext cx="7147249" cy="1140867"/>
            <a:chOff x="998375" y="9330"/>
            <a:chExt cx="7147249" cy="1140867"/>
          </a:xfrm>
        </p:grpSpPr>
        <p:sp>
          <p:nvSpPr>
            <p:cNvPr id="9" name="TextBox 8"/>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10" name="TextBox 9"/>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11" name="Content Placeholder 16"/>
          <p:cNvGraphicFramePr>
            <a:graphicFrameLocks/>
          </p:cNvGraphicFramePr>
          <p:nvPr>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2"/>
          <p:cNvGraphicFramePr>
            <a:graphicFrameLocks/>
          </p:cNvGraphicFramePr>
          <p:nvPr>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20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EEB"/>
        </a:solidFill>
        <a:effectLst/>
      </p:bgPr>
    </p:bg>
    <p:spTree>
      <p:nvGrpSpPr>
        <p:cNvPr id="1" name=""/>
        <p:cNvGrpSpPr/>
        <p:nvPr/>
      </p:nvGrpSpPr>
      <p:grpSpPr>
        <a:xfrm>
          <a:off x="0" y="0"/>
          <a:ext cx="0" cy="0"/>
          <a:chOff x="0" y="0"/>
          <a:chExt cx="0" cy="0"/>
        </a:xfrm>
      </p:grpSpPr>
      <p:sp>
        <p:nvSpPr>
          <p:cNvPr id="6" name="TextBox 5"/>
          <p:cNvSpPr txBox="1"/>
          <p:nvPr/>
        </p:nvSpPr>
        <p:spPr>
          <a:xfrm>
            <a:off x="378691" y="1447800"/>
            <a:ext cx="8229600" cy="3539430"/>
          </a:xfrm>
          <a:prstGeom prst="rect">
            <a:avLst/>
          </a:prstGeom>
          <a:noFill/>
        </p:spPr>
        <p:txBody>
          <a:bodyPr wrap="square" rtlCol="0">
            <a:spAutoFit/>
          </a:bodyPr>
          <a:lstStyle/>
          <a:p>
            <a:pPr lvl="0"/>
            <a:r>
              <a:rPr lang="en-US" sz="2800" dirty="0" smtClean="0"/>
              <a:t>5. Is </a:t>
            </a:r>
            <a:r>
              <a:rPr lang="en-US" sz="2800" dirty="0"/>
              <a:t>there enough physical flexibility in </a:t>
            </a:r>
            <a:r>
              <a:rPr lang="en-US" sz="2800" dirty="0" smtClean="0"/>
              <a:t>existing/ projected </a:t>
            </a:r>
            <a:r>
              <a:rPr lang="en-US" sz="2800" dirty="0"/>
              <a:t>future systems? </a:t>
            </a:r>
            <a:endParaRPr lang="en-US" sz="2800" dirty="0" smtClean="0"/>
          </a:p>
          <a:p>
            <a:pPr lvl="0"/>
            <a:r>
              <a:rPr lang="en-US" sz="2800" dirty="0" smtClean="0"/>
              <a:t> </a:t>
            </a:r>
            <a:endParaRPr lang="en-US" sz="2800" dirty="0"/>
          </a:p>
          <a:p>
            <a:pPr marL="742950" lvl="1" indent="-285750">
              <a:buFont typeface="Arial" panose="020B0604020202020204" pitchFamily="34" charset="0"/>
              <a:buChar char="•"/>
            </a:pPr>
            <a:r>
              <a:rPr lang="en-US" sz="2800" dirty="0"/>
              <a:t>What limitations exist for using those capabilities?  </a:t>
            </a:r>
          </a:p>
          <a:p>
            <a:pPr marL="742950" lvl="1" indent="-285750">
              <a:buFont typeface="Arial" panose="020B0604020202020204" pitchFamily="34" charset="0"/>
              <a:buChar char="•"/>
            </a:pPr>
            <a:r>
              <a:rPr lang="en-US" sz="2800" dirty="0"/>
              <a:t>What kind of flexibility is most valuable and needed?</a:t>
            </a:r>
          </a:p>
          <a:p>
            <a:pPr marL="742950" lvl="1" indent="-285750">
              <a:buFont typeface="Arial" panose="020B0604020202020204" pitchFamily="34" charset="0"/>
              <a:buChar char="•"/>
            </a:pPr>
            <a:r>
              <a:rPr lang="en-US" sz="2800" dirty="0"/>
              <a:t>What is the </a:t>
            </a:r>
            <a:r>
              <a:rPr lang="en-US" sz="2800" i="1" dirty="0"/>
              <a:t>Value</a:t>
            </a:r>
            <a:r>
              <a:rPr lang="en-US" sz="2800" dirty="0"/>
              <a:t> of adding more flexible gas generation?</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24</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1805373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0" y="0"/>
            <a:ext cx="9144000" cy="584776"/>
          </a:xfrm>
          <a:prstGeom prst="rect">
            <a:avLst/>
          </a:prstGeom>
          <a:solidFill>
            <a:schemeClr val="bg1">
              <a:alpha val="40000"/>
            </a:schemeClr>
          </a:solidFill>
          <a:ln>
            <a:noFill/>
          </a:ln>
          <a:effectLst/>
          <a:extLst/>
        </p:spPr>
        <p:txBody>
          <a:bodyPr wrap="square">
            <a:spAutoFit/>
          </a:bodyPr>
          <a:lstStyle/>
          <a:p>
            <a:pPr algn="ctr"/>
            <a:r>
              <a:rPr lang="en-US" sz="3200" dirty="0">
                <a:solidFill>
                  <a:srgbClr val="FFFFFF"/>
                </a:solidFill>
                <a:latin typeface="Arial" charset="0"/>
              </a:rPr>
              <a:t>G</a:t>
            </a:r>
            <a:r>
              <a:rPr lang="en-US" sz="3200" dirty="0" smtClean="0">
                <a:solidFill>
                  <a:srgbClr val="FFFFFF"/>
                </a:solidFill>
                <a:latin typeface="Arial" charset="0"/>
              </a:rPr>
              <a:t>as </a:t>
            </a:r>
            <a:r>
              <a:rPr lang="en-US" sz="3200" dirty="0">
                <a:solidFill>
                  <a:srgbClr val="FFFFFF"/>
                </a:solidFill>
                <a:latin typeface="Arial" charset="0"/>
              </a:rPr>
              <a:t>power plant flexibility has important limits</a:t>
            </a:r>
          </a:p>
        </p:txBody>
      </p:sp>
      <p:sp>
        <p:nvSpPr>
          <p:cNvPr id="12" name="Slide Number Placeholder 1"/>
          <p:cNvSpPr>
            <a:spLocks noGrp="1"/>
          </p:cNvSpPr>
          <p:nvPr>
            <p:ph type="sldNum" sz="quarter" idx="12"/>
          </p:nvPr>
        </p:nvSpPr>
        <p:spPr>
          <a:xfrm>
            <a:off x="8610600" y="6477000"/>
            <a:ext cx="457200" cy="365125"/>
          </a:xfrm>
        </p:spPr>
        <p:txBody>
          <a:bodyPr/>
          <a:lstStyle/>
          <a:p>
            <a:pPr>
              <a:defRPr/>
            </a:pPr>
            <a:fld id="{81728E73-8EB0-476A-B39A-5FC322D5C45E}" type="slidenum">
              <a:rPr lang="en-US" sz="1400" smtClean="0">
                <a:solidFill>
                  <a:srgbClr val="FFFFFF"/>
                </a:solidFill>
                <a:latin typeface="Calibri"/>
                <a:cs typeface="Calibri"/>
              </a:rPr>
              <a:pPr>
                <a:defRPr/>
              </a:pPr>
              <a:t>25</a:t>
            </a:fld>
            <a:endParaRPr lang="en-US" sz="1400" dirty="0">
              <a:solidFill>
                <a:srgbClr val="FFFFFF"/>
              </a:solidFill>
              <a:latin typeface="Calibri"/>
              <a:cs typeface="Calibri"/>
            </a:endParaRPr>
          </a:p>
        </p:txBody>
      </p:sp>
      <p:sp>
        <p:nvSpPr>
          <p:cNvPr id="13" name="Rectangle 3"/>
          <p:cNvSpPr>
            <a:spLocks noChangeArrowheads="1"/>
          </p:cNvSpPr>
          <p:nvPr/>
        </p:nvSpPr>
        <p:spPr bwMode="auto">
          <a:xfrm>
            <a:off x="6477000" y="1981200"/>
            <a:ext cx="2522456" cy="3170099"/>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rgbClr val="FFFFFF"/>
                </a:solidFill>
                <a:latin typeface="Calibri"/>
                <a:cs typeface="Calibri"/>
              </a:rPr>
              <a:t>Gas fleet changes in the Flexible Gas run:</a:t>
            </a:r>
          </a:p>
          <a:p>
            <a:pPr marL="342900" indent="-342900">
              <a:buFont typeface="Arial"/>
              <a:buChar char="•"/>
            </a:pPr>
            <a:r>
              <a:rPr lang="en-US" sz="2000" dirty="0">
                <a:solidFill>
                  <a:srgbClr val="FFFFFF"/>
                </a:solidFill>
                <a:cs typeface="Calibri"/>
              </a:rPr>
              <a:t>Double ramp rate</a:t>
            </a:r>
          </a:p>
          <a:p>
            <a:pPr marL="342900" indent="-342900">
              <a:buFont typeface="Arial"/>
              <a:buChar char="•"/>
            </a:pPr>
            <a:r>
              <a:rPr lang="en-US" sz="2000" dirty="0" smtClean="0">
                <a:solidFill>
                  <a:srgbClr val="FFFFFF"/>
                </a:solidFill>
                <a:latin typeface="Calibri"/>
                <a:cs typeface="Calibri"/>
              </a:rPr>
              <a:t>Half minimum power level</a:t>
            </a:r>
          </a:p>
          <a:p>
            <a:pPr marL="342900" indent="-342900">
              <a:buFont typeface="Arial"/>
              <a:buChar char="•"/>
            </a:pPr>
            <a:r>
              <a:rPr lang="en-US" sz="2000" dirty="0" smtClean="0">
                <a:solidFill>
                  <a:srgbClr val="FFFFFF"/>
                </a:solidFill>
                <a:latin typeface="Calibri"/>
                <a:cs typeface="Calibri"/>
              </a:rPr>
              <a:t>1 hour start and stop times</a:t>
            </a:r>
          </a:p>
          <a:p>
            <a:pPr marL="342900" indent="-342900">
              <a:buFont typeface="Arial"/>
              <a:buChar char="•"/>
            </a:pPr>
            <a:r>
              <a:rPr lang="en-US" sz="2000" dirty="0" smtClean="0">
                <a:solidFill>
                  <a:srgbClr val="FFFFFF"/>
                </a:solidFill>
                <a:latin typeface="Calibri"/>
                <a:cs typeface="Calibri"/>
              </a:rPr>
              <a:t>2 hour minimum uptime and downtime</a:t>
            </a:r>
          </a:p>
        </p:txBody>
      </p:sp>
      <p:sp>
        <p:nvSpPr>
          <p:cNvPr id="14" name="Rectangle 3"/>
          <p:cNvSpPr>
            <a:spLocks noChangeArrowheads="1"/>
          </p:cNvSpPr>
          <p:nvPr/>
        </p:nvSpPr>
        <p:spPr bwMode="auto">
          <a:xfrm>
            <a:off x="533400" y="838200"/>
            <a:ext cx="8153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a:buChar char="•"/>
            </a:pPr>
            <a:r>
              <a:rPr lang="en-US" sz="2400" dirty="0" smtClean="0">
                <a:solidFill>
                  <a:srgbClr val="FFFFFF"/>
                </a:solidFill>
                <a:latin typeface="Calibri"/>
                <a:cs typeface="Calibri"/>
              </a:rPr>
              <a:t>Providing some reliability services with gas requires electricity production, which “crowds out” renewables</a:t>
            </a:r>
          </a:p>
        </p:txBody>
      </p:sp>
      <p:graphicFrame>
        <p:nvGraphicFramePr>
          <p:cNvPr id="19" name="Chart 18"/>
          <p:cNvGraphicFramePr>
            <a:graphicFrameLocks/>
          </p:cNvGraphicFramePr>
          <p:nvPr>
            <p:extLst>
              <p:ext uri="{D42A27DB-BD31-4B8C-83A1-F6EECF244321}">
                <p14:modId xmlns:p14="http://schemas.microsoft.com/office/powerpoint/2010/main" val="784645070"/>
              </p:ext>
            </p:extLst>
          </p:nvPr>
        </p:nvGraphicFramePr>
        <p:xfrm>
          <a:off x="152400" y="1905000"/>
          <a:ext cx="6553200" cy="409734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3"/>
          <p:cNvSpPr>
            <a:spLocks noChangeArrowheads="1"/>
          </p:cNvSpPr>
          <p:nvPr/>
        </p:nvSpPr>
        <p:spPr bwMode="auto">
          <a:xfrm>
            <a:off x="533400" y="6320135"/>
            <a:ext cx="8153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a:buChar char="•"/>
            </a:pPr>
            <a:r>
              <a:rPr lang="en-US" sz="2400" dirty="0" smtClean="0">
                <a:solidFill>
                  <a:srgbClr val="FFFFFF"/>
                </a:solidFill>
                <a:latin typeface="Calibri"/>
                <a:cs typeface="Calibri"/>
              </a:rPr>
              <a:t>Duck Curve: “belly” is much more important than the “neck”</a:t>
            </a:r>
            <a:endParaRPr lang="en-US" sz="2400" dirty="0">
              <a:solidFill>
                <a:srgbClr val="FFFFFF"/>
              </a:solidFill>
              <a:latin typeface="Calibri"/>
              <a:cs typeface="Calibri"/>
            </a:endParaRPr>
          </a:p>
        </p:txBody>
      </p:sp>
    </p:spTree>
    <p:extLst>
      <p:ext uri="{BB962C8B-B14F-4D97-AF65-F5344CB8AC3E}">
        <p14:creationId xmlns:p14="http://schemas.microsoft.com/office/powerpoint/2010/main" val="13797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0" y="0"/>
            <a:ext cx="9144000" cy="584776"/>
          </a:xfrm>
          <a:prstGeom prst="rect">
            <a:avLst/>
          </a:prstGeom>
          <a:noFill/>
          <a:ln>
            <a:noFill/>
          </a:ln>
          <a:effectLst/>
          <a:extLst/>
        </p:spPr>
        <p:txBody>
          <a:bodyPr wrap="square">
            <a:spAutoFit/>
          </a:bodyPr>
          <a:lstStyle/>
          <a:p>
            <a:pPr algn="ctr"/>
            <a:r>
              <a:rPr lang="en-US" sz="3200" dirty="0" smtClean="0">
                <a:solidFill>
                  <a:srgbClr val="FFFFFF"/>
                </a:solidFill>
                <a:latin typeface="Arial" charset="0"/>
              </a:rPr>
              <a:t>Renewable flexibility competes with gas flexibility</a:t>
            </a:r>
            <a:endParaRPr lang="en-US" sz="3200" dirty="0">
              <a:solidFill>
                <a:srgbClr val="FFFFFF"/>
              </a:solidFill>
              <a:latin typeface="Arial" charset="0"/>
            </a:endParaRPr>
          </a:p>
        </p:txBody>
      </p:sp>
      <p:sp>
        <p:nvSpPr>
          <p:cNvPr id="12" name="Slide Number Placeholder 1"/>
          <p:cNvSpPr>
            <a:spLocks noGrp="1"/>
          </p:cNvSpPr>
          <p:nvPr>
            <p:ph type="sldNum" sz="quarter" idx="12"/>
          </p:nvPr>
        </p:nvSpPr>
        <p:spPr>
          <a:xfrm>
            <a:off x="8610600" y="6477000"/>
            <a:ext cx="457200" cy="365125"/>
          </a:xfrm>
        </p:spPr>
        <p:txBody>
          <a:bodyPr/>
          <a:lstStyle/>
          <a:p>
            <a:pPr>
              <a:defRPr/>
            </a:pPr>
            <a:fld id="{81728E73-8EB0-476A-B39A-5FC322D5C45E}" type="slidenum">
              <a:rPr lang="en-US" sz="1400" smtClean="0">
                <a:solidFill>
                  <a:srgbClr val="FFFFFF"/>
                </a:solidFill>
                <a:latin typeface="Calibri"/>
                <a:cs typeface="Calibri"/>
              </a:rPr>
              <a:pPr>
                <a:defRPr/>
              </a:pPr>
              <a:t>26</a:t>
            </a:fld>
            <a:endParaRPr lang="en-US" sz="1400" dirty="0">
              <a:solidFill>
                <a:srgbClr val="FFFFFF"/>
              </a:solidFill>
              <a:latin typeface="Calibri"/>
              <a:cs typeface="Calibri"/>
            </a:endParaRPr>
          </a:p>
        </p:txBody>
      </p:sp>
      <p:sp>
        <p:nvSpPr>
          <p:cNvPr id="14" name="Rectangle 3"/>
          <p:cNvSpPr>
            <a:spLocks noChangeArrowheads="1"/>
          </p:cNvSpPr>
          <p:nvPr/>
        </p:nvSpPr>
        <p:spPr bwMode="auto">
          <a:xfrm>
            <a:off x="533400" y="792540"/>
            <a:ext cx="81534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a:buChar char="•"/>
            </a:pPr>
            <a:r>
              <a:rPr lang="en-US" sz="2400" dirty="0">
                <a:solidFill>
                  <a:srgbClr val="FFFFFF"/>
                </a:solidFill>
                <a:cs typeface="Calibri"/>
              </a:rPr>
              <a:t>When renewables can provide reserves, </a:t>
            </a:r>
            <a:r>
              <a:rPr lang="en-US" sz="2400" dirty="0" smtClean="0">
                <a:solidFill>
                  <a:srgbClr val="FFFFFF"/>
                </a:solidFill>
                <a:cs typeface="Calibri"/>
              </a:rPr>
              <a:t>the amount of operational flexibility on the grid increases.  Consequently, the </a:t>
            </a:r>
            <a:r>
              <a:rPr lang="en-US" sz="2400" dirty="0">
                <a:solidFill>
                  <a:srgbClr val="FFFFFF"/>
                </a:solidFill>
                <a:cs typeface="Calibri"/>
              </a:rPr>
              <a:t>amount of curtailment that can be avoided by increasing the flexibility of natural gas power plants decreases</a:t>
            </a:r>
            <a:endParaRPr lang="en-US" sz="2400" dirty="0" smtClean="0">
              <a:solidFill>
                <a:srgbClr val="FFFFFF"/>
              </a:solidFill>
              <a:latin typeface="Calibri"/>
              <a:cs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12997548"/>
              </p:ext>
            </p:extLst>
          </p:nvPr>
        </p:nvGraphicFramePr>
        <p:xfrm>
          <a:off x="1219200" y="2590800"/>
          <a:ext cx="6556248" cy="4096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0028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0" y="0"/>
            <a:ext cx="9144000" cy="584776"/>
          </a:xfrm>
          <a:prstGeom prst="rect">
            <a:avLst/>
          </a:prstGeom>
          <a:noFill/>
          <a:ln>
            <a:noFill/>
          </a:ln>
          <a:effectLst/>
          <a:extLst/>
        </p:spPr>
        <p:txBody>
          <a:bodyPr wrap="square">
            <a:spAutoFit/>
          </a:bodyPr>
          <a:lstStyle/>
          <a:p>
            <a:pPr algn="ctr"/>
            <a:r>
              <a:rPr lang="en-US" sz="3200" dirty="0" smtClean="0">
                <a:solidFill>
                  <a:srgbClr val="FFFFFF"/>
                </a:solidFill>
                <a:latin typeface="Arial" charset="0"/>
              </a:rPr>
              <a:t>Reserves from non-fossil resources are valuable</a:t>
            </a:r>
            <a:endParaRPr lang="en-US" sz="3200" dirty="0">
              <a:solidFill>
                <a:srgbClr val="FFFFFF"/>
              </a:solidFill>
              <a:latin typeface="Calibri"/>
              <a:cs typeface="Calibri"/>
            </a:endParaRPr>
          </a:p>
        </p:txBody>
      </p:sp>
      <p:graphicFrame>
        <p:nvGraphicFramePr>
          <p:cNvPr id="20" name="Chart 19"/>
          <p:cNvGraphicFramePr>
            <a:graphicFrameLocks/>
          </p:cNvGraphicFramePr>
          <p:nvPr>
            <p:extLst>
              <p:ext uri="{D42A27DB-BD31-4B8C-83A1-F6EECF244321}">
                <p14:modId xmlns:p14="http://schemas.microsoft.com/office/powerpoint/2010/main" val="816938079"/>
              </p:ext>
            </p:extLst>
          </p:nvPr>
        </p:nvGraphicFramePr>
        <p:xfrm>
          <a:off x="228600" y="10668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3"/>
          <p:cNvSpPr>
            <a:spLocks noChangeArrowheads="1"/>
          </p:cNvSpPr>
          <p:nvPr/>
        </p:nvSpPr>
        <p:spPr bwMode="auto">
          <a:xfrm>
            <a:off x="6515100" y="990600"/>
            <a:ext cx="1752600" cy="40011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smtClean="0">
                <a:solidFill>
                  <a:srgbClr val="FFFFFF"/>
                </a:solidFill>
                <a:latin typeface="Calibri"/>
                <a:cs typeface="Calibri"/>
              </a:rPr>
              <a:t>% Non-Fossil</a:t>
            </a:r>
          </a:p>
        </p:txBody>
      </p:sp>
      <p:sp>
        <p:nvSpPr>
          <p:cNvPr id="22" name="Rectangle 3"/>
          <p:cNvSpPr>
            <a:spLocks noChangeArrowheads="1"/>
          </p:cNvSpPr>
          <p:nvPr/>
        </p:nvSpPr>
        <p:spPr bwMode="auto">
          <a:xfrm>
            <a:off x="139700" y="6030724"/>
            <a:ext cx="8991600" cy="446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a:buChar char="•"/>
            </a:pPr>
            <a:r>
              <a:rPr lang="en-US" sz="2300" dirty="0" smtClean="0">
                <a:solidFill>
                  <a:srgbClr val="FFFFFF"/>
                </a:solidFill>
                <a:latin typeface="Calibri"/>
                <a:cs typeface="Calibri"/>
              </a:rPr>
              <a:t>Downward reserves are particularly valuable</a:t>
            </a:r>
          </a:p>
        </p:txBody>
      </p:sp>
      <p:sp>
        <p:nvSpPr>
          <p:cNvPr id="23" name="Slide Number Placeholder 1"/>
          <p:cNvSpPr>
            <a:spLocks noGrp="1"/>
          </p:cNvSpPr>
          <p:nvPr>
            <p:ph type="sldNum" sz="quarter" idx="12"/>
          </p:nvPr>
        </p:nvSpPr>
        <p:spPr>
          <a:xfrm>
            <a:off x="8610600" y="6477000"/>
            <a:ext cx="457200" cy="365125"/>
          </a:xfrm>
        </p:spPr>
        <p:txBody>
          <a:bodyPr/>
          <a:lstStyle/>
          <a:p>
            <a:pPr>
              <a:defRPr/>
            </a:pPr>
            <a:fld id="{81728E73-8EB0-476A-B39A-5FC322D5C45E}" type="slidenum">
              <a:rPr lang="en-US" sz="1400" smtClean="0">
                <a:solidFill>
                  <a:srgbClr val="FFFFFF"/>
                </a:solidFill>
                <a:latin typeface="Calibri"/>
                <a:cs typeface="Calibri"/>
              </a:rPr>
              <a:pPr>
                <a:defRPr/>
              </a:pPr>
              <a:t>27</a:t>
            </a:fld>
            <a:endParaRPr lang="en-US" sz="1400" dirty="0">
              <a:solidFill>
                <a:srgbClr val="FFFFFF"/>
              </a:solidFill>
              <a:latin typeface="Calibri"/>
              <a:cs typeface="Calibri"/>
            </a:endParaRPr>
          </a:p>
        </p:txBody>
      </p:sp>
      <p:cxnSp>
        <p:nvCxnSpPr>
          <p:cNvPr id="25" name="Straight Arrow Connector 24"/>
          <p:cNvCxnSpPr/>
          <p:nvPr/>
        </p:nvCxnSpPr>
        <p:spPr>
          <a:xfrm flipH="1">
            <a:off x="6134100" y="1219200"/>
            <a:ext cx="457200" cy="0"/>
          </a:xfrm>
          <a:prstGeom prst="straightConnector1">
            <a:avLst/>
          </a:prstGeom>
          <a:solidFill>
            <a:schemeClr val="accent4">
              <a:lumMod val="40000"/>
              <a:lumOff val="60000"/>
            </a:schemeClr>
          </a:solidFill>
          <a:ln w="28575" cmpd="sng">
            <a:solidFill>
              <a:srgbClr val="FFFFFF"/>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972300" y="1981200"/>
            <a:ext cx="957580" cy="304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p:cNvSpPr/>
          <p:nvPr/>
        </p:nvSpPr>
        <p:spPr>
          <a:xfrm>
            <a:off x="7658100" y="3276600"/>
            <a:ext cx="957580" cy="304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7810500" y="2438400"/>
            <a:ext cx="957580" cy="304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7386320" y="4038600"/>
            <a:ext cx="957580" cy="304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3"/>
          <p:cNvSpPr>
            <a:spLocks noChangeArrowheads="1"/>
          </p:cNvSpPr>
          <p:nvPr/>
        </p:nvSpPr>
        <p:spPr bwMode="auto">
          <a:xfrm rot="16200000">
            <a:off x="5594863" y="2329937"/>
            <a:ext cx="137160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smtClean="0">
                <a:solidFill>
                  <a:srgbClr val="FFFFFF"/>
                </a:solidFill>
                <a:latin typeface="Calibri"/>
                <a:cs typeface="Calibri"/>
              </a:rPr>
              <a:t>Upward</a:t>
            </a:r>
          </a:p>
        </p:txBody>
      </p:sp>
      <p:sp>
        <p:nvSpPr>
          <p:cNvPr id="31" name="Rectangle 3"/>
          <p:cNvSpPr>
            <a:spLocks noChangeArrowheads="1"/>
          </p:cNvSpPr>
          <p:nvPr/>
        </p:nvSpPr>
        <p:spPr bwMode="auto">
          <a:xfrm rot="16200000">
            <a:off x="5594863" y="3625331"/>
            <a:ext cx="137160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smtClean="0">
                <a:solidFill>
                  <a:srgbClr val="FFFFFF"/>
                </a:solidFill>
                <a:latin typeface="Calibri"/>
                <a:cs typeface="Calibri"/>
              </a:rPr>
              <a:t>Downward</a:t>
            </a:r>
          </a:p>
        </p:txBody>
      </p:sp>
      <p:sp>
        <p:nvSpPr>
          <p:cNvPr id="32" name="Rectangle 3"/>
          <p:cNvSpPr>
            <a:spLocks noChangeArrowheads="1"/>
          </p:cNvSpPr>
          <p:nvPr/>
        </p:nvSpPr>
        <p:spPr bwMode="auto">
          <a:xfrm>
            <a:off x="1905000" y="990600"/>
            <a:ext cx="762000" cy="40011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smtClean="0">
                <a:solidFill>
                  <a:srgbClr val="FFFFFF"/>
                </a:solidFill>
                <a:latin typeface="Calibri"/>
                <a:cs typeface="Calibri"/>
              </a:rPr>
              <a:t>37%</a:t>
            </a:r>
          </a:p>
        </p:txBody>
      </p:sp>
      <p:sp>
        <p:nvSpPr>
          <p:cNvPr id="34" name="Rectangle 3"/>
          <p:cNvSpPr>
            <a:spLocks noChangeArrowheads="1"/>
          </p:cNvSpPr>
          <p:nvPr/>
        </p:nvSpPr>
        <p:spPr bwMode="auto">
          <a:xfrm>
            <a:off x="2997200" y="990600"/>
            <a:ext cx="762000" cy="40011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smtClean="0">
                <a:solidFill>
                  <a:srgbClr val="FFFFFF"/>
                </a:solidFill>
                <a:latin typeface="Calibri"/>
                <a:cs typeface="Calibri"/>
              </a:rPr>
              <a:t>56%</a:t>
            </a:r>
          </a:p>
        </p:txBody>
      </p:sp>
      <p:sp>
        <p:nvSpPr>
          <p:cNvPr id="35" name="Rectangle 3"/>
          <p:cNvSpPr>
            <a:spLocks noChangeArrowheads="1"/>
          </p:cNvSpPr>
          <p:nvPr/>
        </p:nvSpPr>
        <p:spPr bwMode="auto">
          <a:xfrm>
            <a:off x="4165600" y="990600"/>
            <a:ext cx="762000" cy="40011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smtClean="0">
                <a:solidFill>
                  <a:srgbClr val="FFFFFF"/>
                </a:solidFill>
                <a:latin typeface="Calibri"/>
                <a:cs typeface="Calibri"/>
              </a:rPr>
              <a:t>67%</a:t>
            </a:r>
          </a:p>
        </p:txBody>
      </p:sp>
      <p:sp>
        <p:nvSpPr>
          <p:cNvPr id="36" name="Rectangle 3"/>
          <p:cNvSpPr>
            <a:spLocks noChangeArrowheads="1"/>
          </p:cNvSpPr>
          <p:nvPr/>
        </p:nvSpPr>
        <p:spPr bwMode="auto">
          <a:xfrm>
            <a:off x="5257800" y="990600"/>
            <a:ext cx="762000" cy="40011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smtClean="0">
                <a:solidFill>
                  <a:srgbClr val="FFFFFF"/>
                </a:solidFill>
                <a:latin typeface="Calibri"/>
                <a:cs typeface="Calibri"/>
              </a:rPr>
              <a:t>75%</a:t>
            </a:r>
          </a:p>
        </p:txBody>
      </p:sp>
    </p:spTree>
    <p:extLst>
      <p:ext uri="{BB962C8B-B14F-4D97-AF65-F5344CB8AC3E}">
        <p14:creationId xmlns:p14="http://schemas.microsoft.com/office/powerpoint/2010/main" val="57460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p:cNvSpPr txBox="1"/>
          <p:nvPr/>
        </p:nvSpPr>
        <p:spPr>
          <a:xfrm>
            <a:off x="378690" y="1447800"/>
            <a:ext cx="8765309" cy="2554545"/>
          </a:xfrm>
          <a:prstGeom prst="rect">
            <a:avLst/>
          </a:prstGeom>
          <a:noFill/>
        </p:spPr>
        <p:txBody>
          <a:bodyPr wrap="square" rtlCol="0">
            <a:spAutoFit/>
          </a:bodyPr>
          <a:lstStyle/>
          <a:p>
            <a:pPr lvl="0"/>
            <a:r>
              <a:rPr lang="en-US" sz="2800" dirty="0" smtClean="0"/>
              <a:t>6. </a:t>
            </a:r>
            <a:r>
              <a:rPr lang="en-US" sz="3200" dirty="0"/>
              <a:t>What are the overall cost impacts of RE futures</a:t>
            </a:r>
            <a:r>
              <a:rPr lang="en-US" sz="3200" dirty="0" smtClean="0"/>
              <a:t>:</a:t>
            </a:r>
          </a:p>
          <a:p>
            <a:pPr lvl="0"/>
            <a:endParaRPr lang="en-US" sz="3200" dirty="0"/>
          </a:p>
          <a:p>
            <a:pPr marL="914400" lvl="1" indent="-457200">
              <a:buFont typeface="Arial" panose="020B0604020202020204" pitchFamily="34" charset="0"/>
              <a:buChar char="•"/>
            </a:pPr>
            <a:r>
              <a:rPr lang="en-US" sz="3200" dirty="0"/>
              <a:t>Capital cost vs. production cost (fuel) savings?</a:t>
            </a:r>
          </a:p>
          <a:p>
            <a:pPr marL="914400" lvl="1" indent="-457200">
              <a:buFont typeface="Arial" panose="020B0604020202020204" pitchFamily="34" charset="0"/>
              <a:buChar char="•"/>
            </a:pPr>
            <a:r>
              <a:rPr lang="en-US" sz="3200" dirty="0"/>
              <a:t>Ancillary services needed for a high VER future?</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28</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1039145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268963" y="9330"/>
            <a:ext cx="6820678" cy="1140867"/>
            <a:chOff x="1268963" y="9330"/>
            <a:chExt cx="6820678" cy="1140867"/>
          </a:xfrm>
        </p:grpSpPr>
        <p:sp>
          <p:nvSpPr>
            <p:cNvPr id="6" name="TextBox 5"/>
            <p:cNvSpPr txBox="1"/>
            <p:nvPr/>
          </p:nvSpPr>
          <p:spPr>
            <a:xfrm>
              <a:off x="1268963" y="503866"/>
              <a:ext cx="6820678" cy="646331"/>
            </a:xfrm>
            <a:prstGeom prst="rect">
              <a:avLst/>
            </a:prstGeom>
            <a:noFill/>
          </p:spPr>
          <p:txBody>
            <a:bodyPr wrap="square" rtlCol="0">
              <a:spAutoFit/>
            </a:bodyPr>
            <a:lstStyle/>
            <a:p>
              <a:pPr algn="ctr"/>
              <a:r>
                <a:rPr lang="en-US" sz="3600" dirty="0" smtClean="0"/>
                <a:t>Results Summary</a:t>
              </a:r>
              <a:endParaRPr lang="en-US" sz="3600" dirty="0"/>
            </a:p>
          </p:txBody>
        </p:sp>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8" name="Table 7"/>
          <p:cNvGraphicFramePr>
            <a:graphicFrameLocks noGrp="1"/>
          </p:cNvGraphicFramePr>
          <p:nvPr>
            <p:extLst/>
          </p:nvPr>
        </p:nvGraphicFramePr>
        <p:xfrm>
          <a:off x="961053" y="1644733"/>
          <a:ext cx="7221893" cy="3447063"/>
        </p:xfrm>
        <a:graphic>
          <a:graphicData uri="http://schemas.openxmlformats.org/drawingml/2006/table">
            <a:tbl>
              <a:tblPr firstRow="1" bandRow="1">
                <a:tableStyleId>{D7AC3CCA-C797-4891-BE02-D94E43425B78}</a:tableStyleId>
              </a:tblPr>
              <a:tblGrid>
                <a:gridCol w="2481942"/>
                <a:gridCol w="1558213"/>
                <a:gridCol w="1548881"/>
                <a:gridCol w="1632857"/>
              </a:tblGrid>
              <a:tr h="589361">
                <a:tc>
                  <a:txBody>
                    <a:bodyPr/>
                    <a:lstStyle/>
                    <a:p>
                      <a:r>
                        <a:rPr lang="en-US" dirty="0" smtClean="0"/>
                        <a:t>Case</a:t>
                      </a:r>
                      <a:endParaRPr lang="en-US" dirty="0"/>
                    </a:p>
                  </a:txBody>
                  <a:tcPr/>
                </a:tc>
                <a:tc>
                  <a:txBody>
                    <a:bodyPr/>
                    <a:lstStyle/>
                    <a:p>
                      <a:r>
                        <a:rPr lang="en-US" sz="1800" dirty="0" smtClean="0"/>
                        <a:t>Net Cost </a:t>
                      </a:r>
                    </a:p>
                    <a:p>
                      <a:r>
                        <a:rPr lang="en-US" sz="1800" dirty="0" smtClean="0"/>
                        <a:t>(% of </a:t>
                      </a:r>
                      <a:r>
                        <a:rPr lang="en-US" sz="1800" dirty="0" err="1" smtClean="0"/>
                        <a:t>RevReq</a:t>
                      </a:r>
                      <a:r>
                        <a:rPr lang="en-US" sz="1800" dirty="0" smtClean="0"/>
                        <a:t>)</a:t>
                      </a:r>
                      <a:endParaRPr lang="en-US" dirty="0"/>
                    </a:p>
                  </a:txBody>
                  <a:tcPr/>
                </a:tc>
                <a:tc>
                  <a:txBody>
                    <a:bodyPr/>
                    <a:lstStyle/>
                    <a:p>
                      <a:r>
                        <a:rPr lang="en-US" dirty="0" smtClean="0"/>
                        <a:t>CA Carbon (MMT/</a:t>
                      </a:r>
                      <a:r>
                        <a:rPr lang="en-US" dirty="0" err="1" smtClean="0"/>
                        <a:t>yr</a:t>
                      </a:r>
                      <a:r>
                        <a:rPr lang="en-US" dirty="0" smtClean="0"/>
                        <a:t>)</a:t>
                      </a:r>
                      <a:endParaRPr lang="en-US" dirty="0"/>
                    </a:p>
                  </a:txBody>
                  <a:tcPr/>
                </a:tc>
                <a:tc>
                  <a:txBody>
                    <a:bodyPr/>
                    <a:lstStyle/>
                    <a:p>
                      <a:r>
                        <a:rPr lang="en-US" dirty="0" smtClean="0"/>
                        <a:t>RE Curtailment (%)</a:t>
                      </a:r>
                      <a:endParaRPr lang="en-US" dirty="0"/>
                    </a:p>
                  </a:txBody>
                  <a:tcPr/>
                </a:tc>
              </a:tr>
              <a:tr h="690138">
                <a:tc>
                  <a:txBody>
                    <a:bodyPr/>
                    <a:lstStyle/>
                    <a:p>
                      <a:r>
                        <a:rPr lang="en-US" sz="1800" dirty="0" smtClean="0"/>
                        <a:t>Diverse/Enhanced</a:t>
                      </a:r>
                      <a:endParaRPr lang="en-US" dirty="0"/>
                    </a:p>
                  </a:txBody>
                  <a:tcPr/>
                </a:tc>
                <a:tc>
                  <a:txBody>
                    <a:bodyPr/>
                    <a:lstStyle/>
                    <a:p>
                      <a:r>
                        <a:rPr lang="en-US" dirty="0" smtClean="0"/>
                        <a:t>0.6%</a:t>
                      </a:r>
                      <a:endParaRPr lang="en-US" dirty="0"/>
                    </a:p>
                  </a:txBody>
                  <a:tcPr/>
                </a:tc>
                <a:tc>
                  <a:txBody>
                    <a:bodyPr/>
                    <a:lstStyle/>
                    <a:p>
                      <a:r>
                        <a:rPr lang="en-US" dirty="0" smtClean="0"/>
                        <a:t>41.1</a:t>
                      </a:r>
                      <a:endParaRPr lang="en-US" dirty="0"/>
                    </a:p>
                  </a:txBody>
                  <a:tcPr/>
                </a:tc>
                <a:tc>
                  <a:txBody>
                    <a:bodyPr/>
                    <a:lstStyle/>
                    <a:p>
                      <a:r>
                        <a:rPr lang="en-US" dirty="0" smtClean="0"/>
                        <a:t>0.2%</a:t>
                      </a:r>
                      <a:endParaRPr lang="en-US" dirty="0"/>
                    </a:p>
                  </a:txBody>
                  <a:tcPr/>
                </a:tc>
              </a:tr>
              <a:tr h="661269">
                <a:tc>
                  <a:txBody>
                    <a:bodyPr/>
                    <a:lstStyle/>
                    <a:p>
                      <a:r>
                        <a:rPr lang="en-US" sz="1800" dirty="0" smtClean="0"/>
                        <a:t>High Solar/Enhanced</a:t>
                      </a:r>
                      <a:endParaRPr lang="en-US" dirty="0"/>
                    </a:p>
                  </a:txBody>
                  <a:tcPr/>
                </a:tc>
                <a:tc>
                  <a:txBody>
                    <a:bodyPr/>
                    <a:lstStyle/>
                    <a:p>
                      <a:r>
                        <a:rPr lang="en-US" dirty="0" smtClean="0"/>
                        <a:t>2.2%</a:t>
                      </a:r>
                      <a:endParaRPr lang="en-US" dirty="0"/>
                    </a:p>
                  </a:txBody>
                  <a:tcPr/>
                </a:tc>
                <a:tc>
                  <a:txBody>
                    <a:bodyPr/>
                    <a:lstStyle/>
                    <a:p>
                      <a:r>
                        <a:rPr lang="en-US" dirty="0" smtClean="0"/>
                        <a:t>42.2</a:t>
                      </a:r>
                      <a:endParaRPr lang="en-US" dirty="0"/>
                    </a:p>
                  </a:txBody>
                  <a:tcPr/>
                </a:tc>
                <a:tc>
                  <a:txBody>
                    <a:bodyPr/>
                    <a:lstStyle/>
                    <a:p>
                      <a:r>
                        <a:rPr lang="en-US" dirty="0" smtClean="0"/>
                        <a:t>0.5%</a:t>
                      </a:r>
                      <a:endParaRPr lang="en-US" dirty="0"/>
                    </a:p>
                  </a:txBody>
                  <a:tcPr/>
                </a:tc>
              </a:tr>
              <a:tr h="690138">
                <a:tc>
                  <a:txBody>
                    <a:bodyPr/>
                    <a:lstStyle/>
                    <a:p>
                      <a:r>
                        <a:rPr lang="en-US" sz="1800" dirty="0" smtClean="0"/>
                        <a:t>Diverse/Conventional</a:t>
                      </a:r>
                      <a:endParaRPr lang="en-US" dirty="0"/>
                    </a:p>
                  </a:txBody>
                  <a:tcPr/>
                </a:tc>
                <a:tc>
                  <a:txBody>
                    <a:bodyPr/>
                    <a:lstStyle/>
                    <a:p>
                      <a:r>
                        <a:rPr lang="en-US" dirty="0" smtClean="0"/>
                        <a:t>2.3%</a:t>
                      </a:r>
                      <a:endParaRPr lang="en-US" dirty="0"/>
                    </a:p>
                  </a:txBody>
                  <a:tcPr/>
                </a:tc>
                <a:tc>
                  <a:txBody>
                    <a:bodyPr/>
                    <a:lstStyle/>
                    <a:p>
                      <a:r>
                        <a:rPr lang="en-US" dirty="0" smtClean="0"/>
                        <a:t>45.0</a:t>
                      </a:r>
                      <a:endParaRPr lang="en-US" dirty="0"/>
                    </a:p>
                  </a:txBody>
                  <a:tcPr/>
                </a:tc>
                <a:tc>
                  <a:txBody>
                    <a:bodyPr/>
                    <a:lstStyle/>
                    <a:p>
                      <a:r>
                        <a:rPr lang="en-US" dirty="0" smtClean="0"/>
                        <a:t>4.2%</a:t>
                      </a:r>
                      <a:endParaRPr lang="en-US" dirty="0"/>
                    </a:p>
                  </a:txBody>
                  <a:tcPr/>
                </a:tc>
              </a:tr>
              <a:tr h="765438">
                <a:tc>
                  <a:txBody>
                    <a:bodyPr/>
                    <a:lstStyle/>
                    <a:p>
                      <a:r>
                        <a:rPr lang="en-US" sz="1800" dirty="0" smtClean="0"/>
                        <a:t>High Solar/Conventional</a:t>
                      </a:r>
                      <a:endParaRPr lang="en-US" dirty="0"/>
                    </a:p>
                  </a:txBody>
                  <a:tcPr/>
                </a:tc>
                <a:tc>
                  <a:txBody>
                    <a:bodyPr/>
                    <a:lstStyle/>
                    <a:p>
                      <a:r>
                        <a:rPr lang="en-US" dirty="0" smtClean="0"/>
                        <a:t>4.1%</a:t>
                      </a:r>
                      <a:endParaRPr lang="en-US" dirty="0"/>
                    </a:p>
                  </a:txBody>
                  <a:tcPr/>
                </a:tc>
                <a:tc>
                  <a:txBody>
                    <a:bodyPr/>
                    <a:lstStyle/>
                    <a:p>
                      <a:r>
                        <a:rPr lang="en-US" dirty="0" smtClean="0"/>
                        <a:t>46.8</a:t>
                      </a:r>
                      <a:endParaRPr lang="en-US" dirty="0"/>
                    </a:p>
                  </a:txBody>
                  <a:tcPr/>
                </a:tc>
                <a:tc>
                  <a:txBody>
                    <a:bodyPr/>
                    <a:lstStyle/>
                    <a:p>
                      <a:r>
                        <a:rPr lang="en-US" dirty="0" smtClean="0"/>
                        <a:t>9.7%</a:t>
                      </a:r>
                      <a:endParaRPr lang="en-US" dirty="0"/>
                    </a:p>
                  </a:txBody>
                  <a:tcPr/>
                </a:tc>
              </a:tr>
            </a:tbl>
          </a:graphicData>
        </a:graphic>
      </p:graphicFrame>
    </p:spTree>
    <p:extLst>
      <p:ext uri="{BB962C8B-B14F-4D97-AF65-F5344CB8AC3E}">
        <p14:creationId xmlns:p14="http://schemas.microsoft.com/office/powerpoint/2010/main" val="1129294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extBox 5"/>
          <p:cNvSpPr txBox="1"/>
          <p:nvPr/>
        </p:nvSpPr>
        <p:spPr>
          <a:xfrm>
            <a:off x="401782" y="1143000"/>
            <a:ext cx="8229600" cy="4031873"/>
          </a:xfrm>
          <a:prstGeom prst="rect">
            <a:avLst/>
          </a:prstGeom>
          <a:noFill/>
        </p:spPr>
        <p:txBody>
          <a:bodyPr wrap="square" rtlCol="0">
            <a:spAutoFit/>
          </a:bodyPr>
          <a:lstStyle/>
          <a:p>
            <a:pPr marL="342900" lvl="0" indent="-342900">
              <a:buFont typeface="+mj-lt"/>
              <a:buAutoNum type="arabicPeriod"/>
            </a:pPr>
            <a:r>
              <a:rPr lang="en-US" sz="3200" dirty="0"/>
              <a:t>With increasing wind/solar, each addition displaces less expensive generation.  How big an economic factor is the declining displaced value</a:t>
            </a:r>
            <a:r>
              <a:rPr lang="en-US" sz="3200" dirty="0" smtClean="0"/>
              <a:t>?</a:t>
            </a:r>
          </a:p>
          <a:p>
            <a:pPr lvl="0"/>
            <a:endParaRPr lang="en-US" sz="3200" dirty="0"/>
          </a:p>
          <a:p>
            <a:pPr marL="742950" lvl="1" indent="-285750">
              <a:buFont typeface="Arial" panose="020B0604020202020204" pitchFamily="34" charset="0"/>
              <a:buChar char="•"/>
            </a:pPr>
            <a:r>
              <a:rPr lang="en-US" sz="3200" dirty="0"/>
              <a:t>Capacity and energy value </a:t>
            </a:r>
            <a:r>
              <a:rPr lang="en-US" sz="3200" dirty="0" smtClean="0"/>
              <a:t>changes</a:t>
            </a:r>
            <a:r>
              <a:rPr lang="en-US" sz="3200" dirty="0"/>
              <a:t>?</a:t>
            </a:r>
          </a:p>
          <a:p>
            <a:pPr marL="742950" lvl="1" indent="-285750">
              <a:buFont typeface="Arial" panose="020B0604020202020204" pitchFamily="34" charset="0"/>
              <a:buChar char="•"/>
            </a:pPr>
            <a:r>
              <a:rPr lang="en-US" sz="3200" dirty="0"/>
              <a:t>Does ancillary service value increase?</a:t>
            </a:r>
          </a:p>
          <a:p>
            <a:pPr marL="742950" lvl="1" indent="-285750">
              <a:buFont typeface="Arial" panose="020B0604020202020204" pitchFamily="34" charset="0"/>
              <a:buChar char="•"/>
            </a:pPr>
            <a:r>
              <a:rPr lang="en-US" sz="3200" dirty="0"/>
              <a:t>Gas price sensitivity</a:t>
            </a:r>
            <a:r>
              <a:rPr lang="en-US" sz="3200" dirty="0" smtClean="0"/>
              <a:t>?</a:t>
            </a:r>
            <a:endParaRPr lang="en-US" sz="3200" dirty="0"/>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3</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3414085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extBox 5"/>
          <p:cNvSpPr txBox="1"/>
          <p:nvPr/>
        </p:nvSpPr>
        <p:spPr>
          <a:xfrm>
            <a:off x="392546" y="352246"/>
            <a:ext cx="8765309" cy="6124754"/>
          </a:xfrm>
          <a:prstGeom prst="rect">
            <a:avLst/>
          </a:prstGeom>
          <a:noFill/>
        </p:spPr>
        <p:txBody>
          <a:bodyPr wrap="square" rtlCol="0">
            <a:spAutoFit/>
          </a:bodyPr>
          <a:lstStyle/>
          <a:p>
            <a:pPr lvl="0"/>
            <a:r>
              <a:rPr lang="en-US" sz="2800" dirty="0"/>
              <a:t>What are the priorities we need to start on now to ensure best integration of high renewables? </a:t>
            </a:r>
            <a:endParaRPr lang="en-US" sz="2800" dirty="0" smtClean="0"/>
          </a:p>
          <a:p>
            <a:pPr lvl="0"/>
            <a:endParaRPr lang="en-US" sz="2800" dirty="0"/>
          </a:p>
          <a:p>
            <a:pPr marL="914400" lvl="1" indent="-457200">
              <a:buFont typeface="Arial" panose="020B0604020202020204" pitchFamily="34" charset="0"/>
              <a:buChar char="•"/>
            </a:pPr>
            <a:r>
              <a:rPr lang="en-US" sz="2800" dirty="0"/>
              <a:t>What improvements could markets facilitate? </a:t>
            </a:r>
          </a:p>
          <a:p>
            <a:pPr marL="914400" lvl="1" indent="-457200">
              <a:buFont typeface="Arial" panose="020B0604020202020204" pitchFamily="34" charset="0"/>
              <a:buChar char="•"/>
            </a:pPr>
            <a:r>
              <a:rPr lang="en-US" sz="2800" dirty="0"/>
              <a:t>Does it make sense to focus first on market expansion, then on market improvement?  Or, are there key institutional practices and barriers that should be addressed now?</a:t>
            </a:r>
          </a:p>
          <a:p>
            <a:pPr marL="914400" lvl="1" indent="-457200">
              <a:buFont typeface="Arial" panose="020B0604020202020204" pitchFamily="34" charset="0"/>
              <a:buChar char="•"/>
            </a:pPr>
            <a:r>
              <a:rPr lang="en-US" sz="2800" dirty="0"/>
              <a:t>How do we ensure adequate grid services?  How should they be valued and compensated for?</a:t>
            </a:r>
          </a:p>
          <a:p>
            <a:pPr marL="914400" lvl="1" indent="-457200">
              <a:buFont typeface="Arial" panose="020B0604020202020204" pitchFamily="34" charset="0"/>
              <a:buChar char="•"/>
            </a:pPr>
            <a:r>
              <a:rPr lang="en-US" sz="2800" dirty="0"/>
              <a:t>What about different considerations for distributed energy resources?</a:t>
            </a:r>
          </a:p>
          <a:p>
            <a:pPr marL="914400" lvl="1" indent="-457200">
              <a:buFont typeface="Arial" panose="020B0604020202020204" pitchFamily="34" charset="0"/>
              <a:buChar char="•"/>
            </a:pPr>
            <a:r>
              <a:rPr lang="en-US" sz="2800" dirty="0"/>
              <a:t>What policy priorities can support improved integration?  </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30</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3352323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49141"/>
            <a:ext cx="80010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improvements could markets facilitate? </a:t>
            </a:r>
            <a:endParaRPr kumimoji="0" lang="en-US" altLang="en-US" b="0" i="0" u="none" strike="noStrike" cap="none" normalizeH="0" baseline="0" dirty="0" smtClean="0">
              <a:ln>
                <a:noFill/>
              </a:ln>
              <a:solidFill>
                <a:schemeClr val="tx1"/>
              </a:solidFill>
              <a:effectLst/>
            </a:endParaRPr>
          </a:p>
          <a:p>
            <a:pPr lvl="2"/>
            <a:r>
              <a:rPr kumimoji="0" lang="en-US" altLang="en-US" sz="1600" b="0"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efficient procurement of various types of flexibility and reliability services from a large set of technologies.  Currently missing from markets: contingency response below one minute (primary frequency response and inertia), day-ahead load following/ramping</a:t>
            </a:r>
            <a:endParaRPr lang="en-US" altLang="en-US" sz="1600" i="1" dirty="0"/>
          </a:p>
          <a:p>
            <a:pPr marL="800100" lvl="1" indent="-342900">
              <a:buFont typeface="+mj-lt"/>
              <a:buAutoNum type="arabicPeriod"/>
            </a:pP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Does it make sense to focus first on market expansion, then on market improvement?  Or, are there key institutional practices and barriers that should be addressed now?</a:t>
            </a:r>
            <a:endParaRPr kumimoji="0" lang="en-US" altLang="en-US"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Can’t afford to wait – need to do both at the same time.</a:t>
            </a:r>
            <a:endParaRPr lang="en-US" altLang="en-US" sz="1600" i="1" dirty="0"/>
          </a:p>
          <a:p>
            <a:pPr marR="0" lvl="1"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How do we ensure adequate grid services?  How should they be valued and compensated for?</a:t>
            </a:r>
            <a:endParaRPr kumimoji="0" lang="en-US" altLang="en-US" b="0" i="0" u="none" strike="noStrike" cap="none" normalizeH="0" baseline="0" dirty="0" smtClean="0">
              <a:ln>
                <a:noFill/>
              </a:ln>
              <a:solidFill>
                <a:schemeClr val="tx1"/>
              </a:solidFill>
              <a:effectLst/>
            </a:endParaRPr>
          </a:p>
          <a:p>
            <a:pPr lvl="2"/>
            <a:r>
              <a:rPr kumimoji="0" lang="en-US" altLang="en-US" sz="1600" b="0"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Hard to beat technology-neutral electricity markets with a reasonable carbon price for proper valuation and compensation in operations.  In planning and procurement, need to consider many value streams simultaneously… don’t just focus on resource adequacy capacity when a resource could also provide a lot of energy and/or other grid services</a:t>
            </a: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What about different considerations for distributed energy resources?</a:t>
            </a:r>
            <a:endParaRPr kumimoji="0" lang="en-US" altLang="en-US" b="0" i="0" u="none" strike="noStrike" cap="none" normalizeH="0" baseline="0" dirty="0" smtClean="0">
              <a:ln>
                <a:noFill/>
              </a:ln>
              <a:solidFill>
                <a:schemeClr val="tx1"/>
              </a:solidFill>
              <a:effectLst/>
            </a:endParaRPr>
          </a:p>
          <a:p>
            <a:pPr lvl="2"/>
            <a:r>
              <a:rPr kumimoji="0" lang="en-US" altLang="en-US" sz="1600" b="0"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Locational value in the transmission system should be explored.  Can smart inverters on distributed systems in the right parts of the grid (example: LA Basin) increase transmission system flexibility?  Decrease local conventional generation needs?</a:t>
            </a:r>
            <a:endParaRPr kumimoji="0" lang="en-US" altLang="en-US" sz="1600" b="0" i="1"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What policy priorities can support improved integration? </a:t>
            </a:r>
            <a:endParaRPr kumimoji="0" lang="en-US" altLang="en-US" b="0" i="0" u="none" strike="noStrike" cap="none" normalizeH="0" baseline="0" dirty="0" smtClean="0">
              <a:ln>
                <a:noFill/>
              </a:ln>
              <a:solidFill>
                <a:schemeClr val="tx1"/>
              </a:solidFill>
              <a:effectLst/>
            </a:endParaRPr>
          </a:p>
          <a:p>
            <a:pPr lvl="2"/>
            <a:r>
              <a:rPr kumimoji="0" lang="en-US" altLang="en-US" sz="1600" b="0" i="1"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Ensuring that most if not all new renewable ship with active power controls, and have contracts that allow for not only curtailment but also ancillary services.  Clear policy support for demand response providing ancillary services would be helpful as well.</a:t>
            </a:r>
            <a:endParaRPr kumimoji="0" lang="en-US" altLang="en-US" sz="1600" b="0" i="1"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96018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312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33400" y="533400"/>
            <a:ext cx="8077200" cy="4985980"/>
          </a:xfrm>
          <a:prstGeom prst="rect">
            <a:avLst/>
          </a:prstGeom>
          <a:noFill/>
        </p:spPr>
        <p:txBody>
          <a:bodyPr wrap="square" rtlCol="0">
            <a:spAutoFit/>
          </a:bodyPr>
          <a:lstStyle/>
          <a:p>
            <a:pPr algn="ctr"/>
            <a:r>
              <a:rPr lang="en-US" sz="2400" dirty="0"/>
              <a:t>Studies of high percentage RE cleaner electricity futures have </a:t>
            </a:r>
            <a:r>
              <a:rPr lang="en-US" sz="2400" i="1" dirty="0"/>
              <a:t>consistent overall messages and frameworks</a:t>
            </a:r>
            <a:r>
              <a:rPr lang="en-US" sz="2400" dirty="0" smtClean="0"/>
              <a:t>:</a:t>
            </a:r>
          </a:p>
          <a:p>
            <a:endParaRPr lang="en-US" dirty="0"/>
          </a:p>
          <a:p>
            <a:pPr marL="342900" lvl="0" indent="-342900">
              <a:buFont typeface="+mj-lt"/>
              <a:buAutoNum type="arabicPeriod"/>
            </a:pPr>
            <a:r>
              <a:rPr lang="en-US" dirty="0"/>
              <a:t>High penetrations of wind/solar are compatible with a reliable grid at reasonable cost.</a:t>
            </a:r>
          </a:p>
          <a:p>
            <a:pPr marL="800100" lvl="1" indent="-342900">
              <a:buFont typeface="Arial" panose="020B0604020202020204" pitchFamily="34" charset="0"/>
              <a:buChar char="•"/>
            </a:pPr>
            <a:r>
              <a:rPr lang="en-US" dirty="0" err="1" smtClean="0"/>
              <a:t>Pot</a:t>
            </a:r>
            <a:r>
              <a:rPr lang="en-US" dirty="0" err="1"/>
              <a:t>Analysis</a:t>
            </a:r>
            <a:r>
              <a:rPr lang="en-US" dirty="0"/>
              <a:t> of issues is not simple or quick.  Selection of tools, data, and assumptions are critical to ensuring valid and insightful results.  Technical review by experts in a transparent fashion is important.</a:t>
            </a:r>
          </a:p>
          <a:p>
            <a:pPr marL="800100" lvl="1" indent="-342900">
              <a:buFont typeface="Arial" panose="020B0604020202020204" pitchFamily="34" charset="0"/>
              <a:buChar char="•"/>
            </a:pPr>
            <a:r>
              <a:rPr lang="en-US" dirty="0" err="1" smtClean="0"/>
              <a:t>ential</a:t>
            </a:r>
            <a:r>
              <a:rPr lang="en-US" dirty="0" smtClean="0"/>
              <a:t> </a:t>
            </a:r>
            <a:r>
              <a:rPr lang="en-US" dirty="0"/>
              <a:t>impacts are system specific, and need careful evaluation</a:t>
            </a:r>
          </a:p>
          <a:p>
            <a:pPr marL="800100" lvl="1" indent="-342900">
              <a:buFont typeface="Arial" panose="020B0604020202020204" pitchFamily="34" charset="0"/>
              <a:buChar char="•"/>
            </a:pPr>
            <a:r>
              <a:rPr lang="en-US" dirty="0" smtClean="0"/>
              <a:t>“</a:t>
            </a:r>
            <a:r>
              <a:rPr lang="en-US" dirty="0"/>
              <a:t>with good engineering and planning…”</a:t>
            </a:r>
          </a:p>
          <a:p>
            <a:pPr marL="342900" lvl="0" indent="-342900">
              <a:buFont typeface="+mj-lt"/>
              <a:buAutoNum type="arabicPeriod"/>
            </a:pPr>
            <a:r>
              <a:rPr lang="en-US" dirty="0"/>
              <a:t>Business as Usual is not sufficient to move rapidly toward cleaner grid futures</a:t>
            </a:r>
          </a:p>
          <a:p>
            <a:pPr marL="800100" lvl="1" indent="-342900">
              <a:buFont typeface="Arial" panose="020B0604020202020204" pitchFamily="34" charset="0"/>
              <a:buChar char="•"/>
            </a:pPr>
            <a:r>
              <a:rPr lang="en-US" dirty="0"/>
              <a:t>Historic procedures and practices were not designed with VER characteristics in mind</a:t>
            </a:r>
          </a:p>
          <a:p>
            <a:pPr marL="342900" lvl="0" indent="-342900">
              <a:buFont typeface="+mj-lt"/>
              <a:buAutoNum type="arabicPeriod"/>
            </a:pPr>
            <a:r>
              <a:rPr lang="en-US" dirty="0"/>
              <a:t>Three main areas of Reliability must be considered: </a:t>
            </a:r>
          </a:p>
          <a:p>
            <a:pPr marL="800100" lvl="1" indent="-342900">
              <a:buFont typeface="Arial" panose="020B0604020202020204" pitchFamily="34" charset="0"/>
              <a:buChar char="•"/>
            </a:pPr>
            <a:r>
              <a:rPr lang="en-US" dirty="0"/>
              <a:t>Resource adequacy and planning</a:t>
            </a:r>
          </a:p>
          <a:p>
            <a:pPr marL="800100" lvl="1" indent="-342900">
              <a:buFont typeface="Arial" panose="020B0604020202020204" pitchFamily="34" charset="0"/>
              <a:buChar char="•"/>
            </a:pPr>
            <a:r>
              <a:rPr lang="en-US" dirty="0"/>
              <a:t>Normal grid operations and load/generation balancing</a:t>
            </a:r>
          </a:p>
          <a:p>
            <a:pPr marL="800100" lvl="1" indent="-342900">
              <a:buFont typeface="Arial" panose="020B0604020202020204" pitchFamily="34" charset="0"/>
              <a:buChar char="•"/>
            </a:pPr>
            <a:r>
              <a:rPr lang="en-US" dirty="0"/>
              <a:t>Disturbance and contingency loss response </a:t>
            </a:r>
          </a:p>
        </p:txBody>
      </p:sp>
    </p:spTree>
    <p:extLst>
      <p:ext uri="{BB962C8B-B14F-4D97-AF65-F5344CB8AC3E}">
        <p14:creationId xmlns:p14="http://schemas.microsoft.com/office/powerpoint/2010/main" val="1627744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81000" y="152400"/>
            <a:ext cx="8534400" cy="6940361"/>
          </a:xfrm>
          <a:prstGeom prst="rect">
            <a:avLst/>
          </a:prstGeom>
          <a:noFill/>
        </p:spPr>
        <p:txBody>
          <a:bodyPr wrap="square" rtlCol="0">
            <a:spAutoFit/>
          </a:bodyPr>
          <a:lstStyle/>
          <a:p>
            <a:pPr marL="342900" lvl="0" indent="-342900">
              <a:buFont typeface="+mj-lt"/>
              <a:buAutoNum type="arabicPeriod"/>
            </a:pPr>
            <a:r>
              <a:rPr lang="en-US" dirty="0"/>
              <a:t>Make the best use of what you have got</a:t>
            </a:r>
          </a:p>
          <a:p>
            <a:pPr marL="800100" lvl="1" indent="-342900">
              <a:buFont typeface="Arial" panose="020B0604020202020204" pitchFamily="34" charset="0"/>
              <a:buChar char="•"/>
            </a:pPr>
            <a:r>
              <a:rPr lang="en-US" dirty="0"/>
              <a:t>Use the physical capabilities that already exist in the system</a:t>
            </a:r>
          </a:p>
          <a:p>
            <a:pPr marL="1257300" lvl="2" indent="-342900">
              <a:buFont typeface="Courier New" panose="02070309020205020404" pitchFamily="49" charset="0"/>
              <a:buChar char="o"/>
            </a:pPr>
            <a:r>
              <a:rPr lang="en-US" sz="1600" dirty="0"/>
              <a:t>Conventional Generators: flexibility from gas, hydro</a:t>
            </a:r>
          </a:p>
          <a:p>
            <a:pPr marL="1257300" lvl="2" indent="-342900">
              <a:buFont typeface="Courier New" panose="02070309020205020404" pitchFamily="49" charset="0"/>
              <a:buChar char="o"/>
            </a:pPr>
            <a:r>
              <a:rPr lang="en-US" sz="1600" dirty="0"/>
              <a:t>Transmission: not contract/ownership limited</a:t>
            </a:r>
          </a:p>
          <a:p>
            <a:pPr marL="800100" lvl="1" indent="-342900">
              <a:buFont typeface="Arial" panose="020B0604020202020204" pitchFamily="34" charset="0"/>
              <a:buChar char="•"/>
            </a:pPr>
            <a:r>
              <a:rPr lang="en-US" dirty="0"/>
              <a:t>Institutional constraints may limit access to capabilities</a:t>
            </a:r>
          </a:p>
          <a:p>
            <a:pPr marL="800100" lvl="1" indent="-342900">
              <a:buFont typeface="Arial" panose="020B0604020202020204" pitchFamily="34" charset="0"/>
              <a:buChar char="•"/>
            </a:pPr>
            <a:r>
              <a:rPr lang="en-US" dirty="0"/>
              <a:t>Enhance existing capabilities when cost effective</a:t>
            </a:r>
          </a:p>
          <a:p>
            <a:pPr marL="1257300" lvl="2" indent="-342900">
              <a:buFont typeface="Courier New" panose="02070309020205020404" pitchFamily="49" charset="0"/>
              <a:buChar char="o"/>
            </a:pPr>
            <a:r>
              <a:rPr lang="en-US" sz="1600" dirty="0"/>
              <a:t>Minimum downturn, ramp rates, on/off cycling times</a:t>
            </a:r>
          </a:p>
          <a:p>
            <a:pPr marL="1257300" lvl="2" indent="-342900">
              <a:buFont typeface="Courier New" panose="02070309020205020404" pitchFamily="49" charset="0"/>
              <a:buChar char="o"/>
            </a:pPr>
            <a:r>
              <a:rPr lang="en-US" sz="1600" dirty="0"/>
              <a:t>Opportunities with gas, coal, pumped and conventional hydro</a:t>
            </a:r>
          </a:p>
          <a:p>
            <a:pPr marL="1257300" lvl="2" indent="-342900">
              <a:buFont typeface="Courier New" panose="02070309020205020404" pitchFamily="49" charset="0"/>
              <a:buChar char="o"/>
            </a:pPr>
            <a:r>
              <a:rPr lang="en-US" sz="1600" dirty="0"/>
              <a:t>Coal to Synchronous condenser conversions</a:t>
            </a:r>
          </a:p>
          <a:p>
            <a:pPr marL="342900" lvl="0" indent="-342900">
              <a:buFont typeface="+mj-lt"/>
              <a:buAutoNum type="arabicPeriod"/>
            </a:pPr>
            <a:r>
              <a:rPr lang="en-US" dirty="0"/>
              <a:t>Broader geographic footprints and Shorter time frames are very valuable (Milligan Sumo Wrestler Grid analogy – Big and Fast)</a:t>
            </a:r>
          </a:p>
          <a:p>
            <a:pPr marL="800100" lvl="1" indent="-342900">
              <a:buFont typeface="Arial" panose="020B0604020202020204" pitchFamily="34" charset="0"/>
              <a:buChar char="•"/>
            </a:pPr>
            <a:r>
              <a:rPr lang="en-US" sz="1700" dirty="0"/>
              <a:t>Markets, bigger BA’s, and other grid cooperation measures for geographic diversity (load, Renewable resources), reserve pooling, forecast error reduction</a:t>
            </a:r>
          </a:p>
          <a:p>
            <a:pPr marL="800100" lvl="1" indent="-342900">
              <a:buFont typeface="Arial" panose="020B0604020202020204" pitchFamily="34" charset="0"/>
              <a:buChar char="•"/>
            </a:pPr>
            <a:r>
              <a:rPr lang="en-US" sz="1700" dirty="0"/>
              <a:t>Shorter commitment and dispatch intervals reduce forecast errors, minimize reserve needs</a:t>
            </a:r>
          </a:p>
          <a:p>
            <a:pPr marL="800100" lvl="1" indent="-342900">
              <a:buFont typeface="Arial" panose="020B0604020202020204" pitchFamily="34" charset="0"/>
              <a:buChar char="•"/>
            </a:pPr>
            <a:r>
              <a:rPr lang="en-US" sz="1700" dirty="0"/>
              <a:t>Communication and coordination needs may require reform and investments</a:t>
            </a:r>
          </a:p>
          <a:p>
            <a:pPr marL="342900" lvl="0" indent="-342900">
              <a:buFont typeface="+mj-lt"/>
              <a:buAutoNum type="arabicPeriod"/>
            </a:pPr>
            <a:r>
              <a:rPr lang="en-US" dirty="0"/>
              <a:t>Recognize non-traditional capabilities and sources of services </a:t>
            </a:r>
          </a:p>
          <a:p>
            <a:pPr marL="800100" lvl="1" indent="-342900">
              <a:buFont typeface="Arial" panose="020B0604020202020204" pitchFamily="34" charset="0"/>
              <a:buChar char="•"/>
            </a:pPr>
            <a:r>
              <a:rPr lang="en-US" dirty="0"/>
              <a:t>Demand management, VER/inverter based Renewables, Storage, Distributed resources</a:t>
            </a:r>
          </a:p>
          <a:p>
            <a:pPr marL="800100" lvl="1" indent="-342900">
              <a:buFont typeface="Arial" panose="020B0604020202020204" pitchFamily="34" charset="0"/>
              <a:buChar char="•"/>
            </a:pPr>
            <a:r>
              <a:rPr lang="en-US" dirty="0"/>
              <a:t>Enhanced capabilities of new gas plants: modular, fast ramp, fast cycling, staged simple cycle/combined cycle, clutch for synchronous condenser operations</a:t>
            </a:r>
          </a:p>
          <a:p>
            <a:pPr marL="800100" lvl="1" indent="-342900">
              <a:buFont typeface="Arial" panose="020B0604020202020204" pitchFamily="34" charset="0"/>
              <a:buChar char="•"/>
            </a:pPr>
            <a:r>
              <a:rPr lang="en-US" dirty="0"/>
              <a:t>Inverter based VER can provide </a:t>
            </a:r>
          </a:p>
          <a:p>
            <a:pPr marL="1257300" lvl="2" indent="-342900">
              <a:buFont typeface="Courier New" panose="02070309020205020404" pitchFamily="49" charset="0"/>
              <a:buChar char="o"/>
            </a:pPr>
            <a:r>
              <a:rPr lang="en-US" sz="1600" dirty="0"/>
              <a:t>primary response (inertia and fast governor response)</a:t>
            </a:r>
          </a:p>
          <a:p>
            <a:pPr marL="1257300" lvl="2" indent="-342900">
              <a:buFont typeface="Courier New" panose="02070309020205020404" pitchFamily="49" charset="0"/>
              <a:buChar char="o"/>
            </a:pPr>
            <a:r>
              <a:rPr lang="en-US" sz="1600" dirty="0"/>
              <a:t>Voltage and VAR regulation and support</a:t>
            </a:r>
          </a:p>
          <a:p>
            <a:pPr marL="1257300" lvl="2" indent="-342900">
              <a:buFont typeface="Courier New" panose="02070309020205020404" pitchFamily="49" charset="0"/>
              <a:buChar char="o"/>
            </a:pPr>
            <a:r>
              <a:rPr lang="en-US" sz="1600" dirty="0"/>
              <a:t>Frequency and voltage excursion ride-thru</a:t>
            </a:r>
          </a:p>
          <a:p>
            <a:pPr marL="1257300" lvl="2" indent="-342900">
              <a:buFont typeface="Courier New" panose="02070309020205020404" pitchFamily="49" charset="0"/>
              <a:buChar char="o"/>
            </a:pPr>
            <a:r>
              <a:rPr lang="en-US" sz="1600" dirty="0"/>
              <a:t>Secondary response and regulation services </a:t>
            </a:r>
          </a:p>
        </p:txBody>
      </p:sp>
    </p:spTree>
    <p:extLst>
      <p:ext uri="{BB962C8B-B14F-4D97-AF65-F5344CB8AC3E}">
        <p14:creationId xmlns:p14="http://schemas.microsoft.com/office/powerpoint/2010/main" val="2179217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177" dirty="0"/>
              <a:t>References	</a:t>
            </a:r>
          </a:p>
        </p:txBody>
      </p:sp>
      <p:sp>
        <p:nvSpPr>
          <p:cNvPr id="5" name="Content Placeholder 4"/>
          <p:cNvSpPr>
            <a:spLocks noGrp="1"/>
          </p:cNvSpPr>
          <p:nvPr>
            <p:ph idx="1"/>
          </p:nvPr>
        </p:nvSpPr>
        <p:spPr>
          <a:xfrm>
            <a:off x="356347" y="950403"/>
            <a:ext cx="8431306" cy="5118101"/>
          </a:xfrm>
        </p:spPr>
        <p:txBody>
          <a:bodyPr/>
          <a:lstStyle/>
          <a:p>
            <a:pPr marL="0" indent="0">
              <a:buNone/>
            </a:pPr>
            <a:r>
              <a:rPr lang="en-US" sz="1588" dirty="0"/>
              <a:t>Mills, A.D., A. </a:t>
            </a:r>
            <a:r>
              <a:rPr lang="en-US" sz="1588" dirty="0" err="1"/>
              <a:t>Botterud</a:t>
            </a:r>
            <a:r>
              <a:rPr lang="en-US" sz="1588" dirty="0"/>
              <a:t>, J. Wu, Z. Zhou, B. M. Hodge, and M. Heaney. 2013. </a:t>
            </a:r>
            <a:r>
              <a:rPr lang="en-US" sz="1588" i="1" dirty="0"/>
              <a:t>Integrating Solar PV in Utility System Operations.</a:t>
            </a:r>
            <a:r>
              <a:rPr lang="en-US" sz="1588" dirty="0"/>
              <a:t> ANL/DIS-13/18. Argonne, IL: Argonne National Laboratory. </a:t>
            </a:r>
            <a:r>
              <a:rPr lang="en-US" sz="1588" dirty="0">
                <a:hlinkClick r:id="rId3"/>
              </a:rPr>
              <a:t>http://www.osti.gov/scitech/biblio/1107495</a:t>
            </a:r>
            <a:r>
              <a:rPr lang="en-US" sz="1588" dirty="0"/>
              <a:t>.</a:t>
            </a:r>
          </a:p>
          <a:p>
            <a:pPr marL="0" indent="0">
              <a:buNone/>
            </a:pPr>
            <a:r>
              <a:rPr lang="en-US" sz="1588" dirty="0"/>
              <a:t>Mills, A.D., and R. Wiser. 2010. </a:t>
            </a:r>
            <a:r>
              <a:rPr lang="en-US" sz="1588" i="1" dirty="0"/>
              <a:t>Implications of Wide-Area Geographic Diversity for Short-Term Variability of Solar Power.</a:t>
            </a:r>
            <a:r>
              <a:rPr lang="en-US" sz="1588" dirty="0"/>
              <a:t> LBNL-3884E. Berkeley, CA: Lawrence Berkeley National Laboratory. </a:t>
            </a:r>
            <a:r>
              <a:rPr lang="en-US" sz="1588" dirty="0">
                <a:hlinkClick r:id="rId4"/>
              </a:rPr>
              <a:t>http://emp.lbl.gov/sites/all/files/REPORT%20lbnl-3884e.pdf</a:t>
            </a:r>
            <a:r>
              <a:rPr lang="en-US" sz="1588" dirty="0"/>
              <a:t>.</a:t>
            </a:r>
          </a:p>
          <a:p>
            <a:pPr marL="0" indent="0">
              <a:buNone/>
            </a:pPr>
            <a:r>
              <a:rPr lang="en-US" sz="1588" dirty="0" err="1"/>
              <a:t>Luckow</a:t>
            </a:r>
            <a:r>
              <a:rPr lang="en-US" sz="1588" dirty="0"/>
              <a:t>, P., T. </a:t>
            </a:r>
            <a:r>
              <a:rPr lang="en-US" sz="1588" dirty="0" err="1"/>
              <a:t>Vitolo</a:t>
            </a:r>
            <a:r>
              <a:rPr lang="en-US" sz="1588" dirty="0"/>
              <a:t>, and J. Daniel. 2015. </a:t>
            </a:r>
            <a:r>
              <a:rPr lang="en-US" sz="1588" i="1" dirty="0"/>
              <a:t>A Solved Problem: Existing Measures Provide Low-Cost Wind and Solar Integration</a:t>
            </a:r>
            <a:r>
              <a:rPr lang="en-US" sz="1588" dirty="0"/>
              <a:t>. Cambridge, MA: Synapse Energy Economics, Inc. </a:t>
            </a:r>
            <a:r>
              <a:rPr lang="en-US" sz="1588" dirty="0">
                <a:hlinkClick r:id="rId5"/>
              </a:rPr>
              <a:t>http://synapse-energy.com/sites/default/files/A-Solved-Problem-15-088.pdf</a:t>
            </a:r>
            <a:r>
              <a:rPr lang="en-US" sz="1588" dirty="0"/>
              <a:t>.</a:t>
            </a:r>
          </a:p>
          <a:p>
            <a:pPr marL="0" indent="0">
              <a:buNone/>
            </a:pPr>
            <a:r>
              <a:rPr lang="en-US" sz="1588" dirty="0"/>
              <a:t>Nelson, J.H., and L.M. </a:t>
            </a:r>
            <a:r>
              <a:rPr lang="en-US" sz="1588" dirty="0" err="1"/>
              <a:t>Wisland</a:t>
            </a:r>
            <a:r>
              <a:rPr lang="en-US" sz="1588" dirty="0"/>
              <a:t>. 2015. </a:t>
            </a:r>
            <a:r>
              <a:rPr lang="en-US" sz="1588" i="1" dirty="0"/>
              <a:t>Achieving 50 Percent Renewable Electricity In California</a:t>
            </a:r>
            <a:r>
              <a:rPr lang="en-US" sz="1588" dirty="0"/>
              <a:t>. Union of Concerned Scientists. </a:t>
            </a:r>
            <a:r>
              <a:rPr lang="en-US" sz="1588" dirty="0">
                <a:hlinkClick r:id="rId6"/>
              </a:rPr>
              <a:t>http://www.ucsusa.org/sites/default/files/attach/2015/08/Achieving-50-Percent-Renewable-Electricity-In-California.pdf</a:t>
            </a:r>
            <a:r>
              <a:rPr lang="en-US" sz="1588" dirty="0"/>
              <a:t>.</a:t>
            </a:r>
          </a:p>
          <a:p>
            <a:pPr marL="0" indent="0">
              <a:buNone/>
            </a:pPr>
            <a:r>
              <a:rPr lang="en-US" sz="1588" dirty="0"/>
              <a:t>Mills, A.D., and R. Wiser. 2012. </a:t>
            </a:r>
            <a:r>
              <a:rPr lang="en-US" sz="1588" i="1" dirty="0"/>
              <a:t>Changes in the Economic Value of Variable Generation with Increasing Penetration Levels: A Pilot Case Study of California.</a:t>
            </a:r>
            <a:r>
              <a:rPr lang="en-US" sz="1588" dirty="0"/>
              <a:t> LBNL-5445E. Berkeley, CA: Lawrence Berkeley National Laboratory. </a:t>
            </a:r>
            <a:r>
              <a:rPr lang="en-US" sz="1588" dirty="0">
                <a:hlinkClick r:id="rId7"/>
              </a:rPr>
              <a:t>http://emp.lbl.gov/sites/all/files/lbnl-5445e.pdf</a:t>
            </a:r>
            <a:r>
              <a:rPr lang="en-US" sz="1588" dirty="0"/>
              <a:t>.</a:t>
            </a:r>
          </a:p>
          <a:p>
            <a:pPr marL="0" indent="0">
              <a:buNone/>
            </a:pPr>
            <a:r>
              <a:rPr lang="en-US" sz="1588" dirty="0"/>
              <a:t>Mills, A.D., and R. Wiser. 2014. </a:t>
            </a:r>
            <a:r>
              <a:rPr lang="en-US" sz="1588" i="1" dirty="0"/>
              <a:t>Strategies for Mitigating the Reduction in Economic Value of Variable Generation with Increasing Penetration Levels.</a:t>
            </a:r>
            <a:r>
              <a:rPr lang="en-US" sz="1588" dirty="0"/>
              <a:t> LBNL-6590E. Berkeley, CA: Lawrence Berkeley National Laboratory. </a:t>
            </a:r>
            <a:r>
              <a:rPr lang="en-US" sz="1588" dirty="0">
                <a:hlinkClick r:id="rId8"/>
              </a:rPr>
              <a:t>http://emp.lbl.gov/sites/all/files/lbnl-6590e.pdf</a:t>
            </a:r>
            <a:r>
              <a:rPr lang="en-US" sz="1588" dirty="0"/>
              <a:t>.</a:t>
            </a:r>
          </a:p>
          <a:p>
            <a:pPr marL="0" indent="0">
              <a:buNone/>
            </a:pPr>
            <a:endParaRPr lang="en-US" sz="1588" dirty="0"/>
          </a:p>
          <a:p>
            <a:pPr marL="0" indent="0">
              <a:buNone/>
            </a:pPr>
            <a:endParaRPr lang="en-US" sz="1588" dirty="0"/>
          </a:p>
        </p:txBody>
      </p:sp>
      <p:sp>
        <p:nvSpPr>
          <p:cNvPr id="3" name="Slide Number Placeholder 2"/>
          <p:cNvSpPr>
            <a:spLocks noGrp="1"/>
          </p:cNvSpPr>
          <p:nvPr>
            <p:ph type="sldNum" sz="quarter" idx="10"/>
          </p:nvPr>
        </p:nvSpPr>
        <p:spPr/>
        <p:txBody>
          <a:bodyPr/>
          <a:lstStyle/>
          <a:p>
            <a:pPr>
              <a:defRPr/>
            </a:pPr>
            <a:fld id="{B68D5FF5-A8C1-324D-AEF7-34F813DDAA23}" type="slidenum">
              <a:rPr lang="en-US" smtClean="0"/>
              <a:pPr>
                <a:defRPr/>
              </a:pPr>
              <a:t>35</a:t>
            </a:fld>
            <a:endParaRPr lang="en-US"/>
          </a:p>
        </p:txBody>
      </p:sp>
    </p:spTree>
    <p:extLst>
      <p:ext uri="{BB962C8B-B14F-4D97-AF65-F5344CB8AC3E}">
        <p14:creationId xmlns:p14="http://schemas.microsoft.com/office/powerpoint/2010/main" val="300571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177" dirty="0"/>
              <a:t>Decline in Economic Value Primarily Driven by Decreases in Capacity and Energy Value</a:t>
            </a:r>
          </a:p>
        </p:txBody>
      </p:sp>
      <p:pic>
        <p:nvPicPr>
          <p:cNvPr id="6" name="Content Placeholder 5" descr="decomposition.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792" t="1369" r="-352"/>
          <a:stretch/>
        </p:blipFill>
        <p:spPr>
          <a:xfrm>
            <a:off x="631886" y="990811"/>
            <a:ext cx="8207333" cy="4029108"/>
          </a:xfrm>
        </p:spPr>
      </p:pic>
      <p:sp>
        <p:nvSpPr>
          <p:cNvPr id="9" name="Rounded Rectangle 8"/>
          <p:cNvSpPr/>
          <p:nvPr/>
        </p:nvSpPr>
        <p:spPr>
          <a:xfrm>
            <a:off x="480498" y="5056875"/>
            <a:ext cx="8401975" cy="1503886"/>
          </a:xfrm>
          <a:prstGeom prst="roundRect">
            <a:avLst/>
          </a:prstGeom>
          <a:solidFill>
            <a:schemeClr val="accent5">
              <a:lumMod val="20000"/>
              <a:lumOff val="80000"/>
            </a:schemeClr>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r>
              <a:rPr lang="en-US" sz="1588" dirty="0">
                <a:solidFill>
                  <a:srgbClr val="303030"/>
                </a:solidFill>
              </a:rPr>
              <a:t>We examine causes in the decline in the marginal economic value.  The primary factors are decreases in energy value (which fuels were displaced) and capacity value (how much conventional capacity was avoided).  </a:t>
            </a:r>
          </a:p>
          <a:p>
            <a:r>
              <a:rPr lang="en-US" sz="1588" dirty="0">
                <a:solidFill>
                  <a:srgbClr val="303030"/>
                </a:solidFill>
              </a:rPr>
              <a:t>Costs due to operational factors (day-ahead forecast errors and ancillary services) do not increase as much with penetration.  </a:t>
            </a:r>
          </a:p>
        </p:txBody>
      </p:sp>
      <p:sp>
        <p:nvSpPr>
          <p:cNvPr id="10" name="TextBox 9"/>
          <p:cNvSpPr txBox="1"/>
          <p:nvPr/>
        </p:nvSpPr>
        <p:spPr>
          <a:xfrm>
            <a:off x="1951114" y="3030053"/>
            <a:ext cx="2000470" cy="335136"/>
          </a:xfrm>
          <a:prstGeom prst="rect">
            <a:avLst/>
          </a:prstGeom>
          <a:noFill/>
        </p:spPr>
        <p:txBody>
          <a:bodyPr wrap="square" lIns="89896" tIns="44948" rIns="89896" bIns="44948" rtlCol="0">
            <a:spAutoFit/>
          </a:bodyPr>
          <a:lstStyle/>
          <a:p>
            <a:r>
              <a:rPr lang="en-US" sz="1588" b="1" i="1" dirty="0">
                <a:solidFill>
                  <a:schemeClr val="bg1"/>
                </a:solidFill>
              </a:rPr>
              <a:t>Wind</a:t>
            </a:r>
          </a:p>
        </p:txBody>
      </p:sp>
      <p:sp>
        <p:nvSpPr>
          <p:cNvPr id="11" name="TextBox 10"/>
          <p:cNvSpPr txBox="1"/>
          <p:nvPr/>
        </p:nvSpPr>
        <p:spPr>
          <a:xfrm>
            <a:off x="6078346" y="3015354"/>
            <a:ext cx="911791" cy="335136"/>
          </a:xfrm>
          <a:prstGeom prst="rect">
            <a:avLst/>
          </a:prstGeom>
          <a:noFill/>
        </p:spPr>
        <p:txBody>
          <a:bodyPr wrap="square" lIns="89896" tIns="44948" rIns="89896" bIns="44948" rtlCol="0">
            <a:spAutoFit/>
          </a:bodyPr>
          <a:lstStyle/>
          <a:p>
            <a:r>
              <a:rPr lang="en-US" sz="1588" b="1" i="1" dirty="0">
                <a:solidFill>
                  <a:schemeClr val="bg1"/>
                </a:solidFill>
              </a:rPr>
              <a:t>PV</a:t>
            </a:r>
          </a:p>
        </p:txBody>
      </p:sp>
      <p:sp>
        <p:nvSpPr>
          <p:cNvPr id="12" name="Slide Number Placeholder 3"/>
          <p:cNvSpPr>
            <a:spLocks noGrp="1"/>
          </p:cNvSpPr>
          <p:nvPr>
            <p:ph type="sldNum" sz="quarter" idx="10"/>
          </p:nvPr>
        </p:nvSpPr>
        <p:spPr>
          <a:xfrm>
            <a:off x="8564237" y="6413501"/>
            <a:ext cx="445294" cy="36512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30446" indent="-280941" eaLnBrk="0" hangingPunct="0">
              <a:defRPr>
                <a:solidFill>
                  <a:schemeClr val="tx1"/>
                </a:solidFill>
                <a:latin typeface="Arial" charset="0"/>
                <a:ea typeface="ＭＳ Ｐゴシック" charset="0"/>
              </a:defRPr>
            </a:lvl2pPr>
            <a:lvl3pPr marL="1123764" indent="-224753" eaLnBrk="0" hangingPunct="0">
              <a:defRPr>
                <a:solidFill>
                  <a:schemeClr val="tx1"/>
                </a:solidFill>
                <a:latin typeface="Arial" charset="0"/>
                <a:ea typeface="ＭＳ Ｐゴシック" charset="0"/>
              </a:defRPr>
            </a:lvl3pPr>
            <a:lvl4pPr marL="1573269" indent="-224753" eaLnBrk="0" hangingPunct="0">
              <a:defRPr>
                <a:solidFill>
                  <a:schemeClr val="tx1"/>
                </a:solidFill>
                <a:latin typeface="Arial" charset="0"/>
                <a:ea typeface="ＭＳ Ｐゴシック" charset="0"/>
              </a:defRPr>
            </a:lvl4pPr>
            <a:lvl5pPr marL="2022774" indent="-224753" eaLnBrk="0" hangingPunct="0">
              <a:defRPr>
                <a:solidFill>
                  <a:schemeClr val="tx1"/>
                </a:solidFill>
                <a:latin typeface="Arial" charset="0"/>
                <a:ea typeface="ＭＳ Ｐゴシック" charset="0"/>
              </a:defRPr>
            </a:lvl5pPr>
            <a:lvl6pPr marL="2472279" indent="-224753" eaLnBrk="0" fontAlgn="base" hangingPunct="0">
              <a:spcBef>
                <a:spcPct val="0"/>
              </a:spcBef>
              <a:spcAft>
                <a:spcPct val="0"/>
              </a:spcAft>
              <a:defRPr>
                <a:solidFill>
                  <a:schemeClr val="tx1"/>
                </a:solidFill>
                <a:latin typeface="Arial" charset="0"/>
                <a:ea typeface="ＭＳ Ｐゴシック" charset="0"/>
              </a:defRPr>
            </a:lvl6pPr>
            <a:lvl7pPr marL="2921785" indent="-224753" eaLnBrk="0" fontAlgn="base" hangingPunct="0">
              <a:spcBef>
                <a:spcPct val="0"/>
              </a:spcBef>
              <a:spcAft>
                <a:spcPct val="0"/>
              </a:spcAft>
              <a:defRPr>
                <a:solidFill>
                  <a:schemeClr val="tx1"/>
                </a:solidFill>
                <a:latin typeface="Arial" charset="0"/>
                <a:ea typeface="ＭＳ Ｐゴシック" charset="0"/>
              </a:defRPr>
            </a:lvl7pPr>
            <a:lvl8pPr marL="3371290" indent="-224753" eaLnBrk="0" fontAlgn="base" hangingPunct="0">
              <a:spcBef>
                <a:spcPct val="0"/>
              </a:spcBef>
              <a:spcAft>
                <a:spcPct val="0"/>
              </a:spcAft>
              <a:defRPr>
                <a:solidFill>
                  <a:schemeClr val="tx1"/>
                </a:solidFill>
                <a:latin typeface="Arial" charset="0"/>
                <a:ea typeface="ＭＳ Ｐゴシック" charset="0"/>
              </a:defRPr>
            </a:lvl8pPr>
            <a:lvl9pPr marL="3820796" indent="-224753" eaLnBrk="0" fontAlgn="base" hangingPunct="0">
              <a:spcBef>
                <a:spcPct val="0"/>
              </a:spcBef>
              <a:spcAft>
                <a:spcPct val="0"/>
              </a:spcAft>
              <a:defRPr>
                <a:solidFill>
                  <a:schemeClr val="tx1"/>
                </a:solidFill>
                <a:latin typeface="Arial" charset="0"/>
                <a:ea typeface="ＭＳ Ｐゴシック" charset="0"/>
              </a:defRPr>
            </a:lvl9pPr>
          </a:lstStyle>
          <a:p>
            <a:fld id="{B1C88BA2-5864-8E47-8EB1-ECBEC07145FB}" type="slidenum">
              <a:rPr lang="en-US">
                <a:solidFill>
                  <a:schemeClr val="bg2"/>
                </a:solidFill>
                <a:latin typeface="Times New Roman" charset="0"/>
              </a:rPr>
              <a:pPr/>
              <a:t>4</a:t>
            </a:fld>
            <a:endParaRPr lang="en-US">
              <a:solidFill>
                <a:schemeClr val="bg2"/>
              </a:solidFill>
              <a:latin typeface="Times New Roman" charset="0"/>
            </a:endParaRPr>
          </a:p>
        </p:txBody>
      </p:sp>
      <p:sp>
        <p:nvSpPr>
          <p:cNvPr id="8" name="Rectangle 7"/>
          <p:cNvSpPr/>
          <p:nvPr/>
        </p:nvSpPr>
        <p:spPr>
          <a:xfrm>
            <a:off x="134471" y="6532119"/>
            <a:ext cx="4437529" cy="336695"/>
          </a:xfrm>
          <a:prstGeom prst="rect">
            <a:avLst/>
          </a:prstGeom>
        </p:spPr>
        <p:txBody>
          <a:bodyPr>
            <a:spAutoFit/>
          </a:bodyPr>
          <a:lstStyle/>
          <a:p>
            <a:r>
              <a:rPr lang="en-US" sz="1588" dirty="0"/>
              <a:t>(Mills and Wiser 2012)</a:t>
            </a:r>
          </a:p>
        </p:txBody>
      </p:sp>
    </p:spTree>
    <p:extLst>
      <p:ext uri="{BB962C8B-B14F-4D97-AF65-F5344CB8AC3E}">
        <p14:creationId xmlns:p14="http://schemas.microsoft.com/office/powerpoint/2010/main" val="730121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extBox 5"/>
          <p:cNvSpPr txBox="1"/>
          <p:nvPr/>
        </p:nvSpPr>
        <p:spPr>
          <a:xfrm>
            <a:off x="381000" y="1066800"/>
            <a:ext cx="8229600" cy="5509200"/>
          </a:xfrm>
          <a:prstGeom prst="rect">
            <a:avLst/>
          </a:prstGeom>
          <a:noFill/>
        </p:spPr>
        <p:txBody>
          <a:bodyPr wrap="square" rtlCol="0">
            <a:spAutoFit/>
          </a:bodyPr>
          <a:lstStyle/>
          <a:p>
            <a:pPr marL="971550" lvl="1" indent="-514350">
              <a:buAutoNum type="arabicPeriod" startAt="2"/>
            </a:pPr>
            <a:r>
              <a:rPr lang="en-US" sz="3200" dirty="0" smtClean="0"/>
              <a:t>How </a:t>
            </a:r>
            <a:r>
              <a:rPr lang="en-US" sz="3200" dirty="0"/>
              <a:t>important is geographic diversity of  </a:t>
            </a:r>
            <a:r>
              <a:rPr lang="en-US" sz="3200" dirty="0" smtClean="0"/>
              <a:t>                           renewable </a:t>
            </a:r>
            <a:r>
              <a:rPr lang="en-US" sz="3200" dirty="0"/>
              <a:t>resources? </a:t>
            </a:r>
            <a:endParaRPr lang="en-US" sz="3200" dirty="0" smtClean="0"/>
          </a:p>
          <a:p>
            <a:pPr lvl="1"/>
            <a:r>
              <a:rPr lang="en-US" sz="3200" dirty="0" smtClean="0"/>
              <a:t> </a:t>
            </a:r>
            <a:endParaRPr lang="en-US" sz="3200" dirty="0"/>
          </a:p>
          <a:p>
            <a:pPr marL="1371600" lvl="2" indent="-457200">
              <a:buFont typeface="Arial" panose="020B0604020202020204" pitchFamily="34" charset="0"/>
              <a:buChar char="•"/>
            </a:pPr>
            <a:r>
              <a:rPr lang="en-US" sz="3200" dirty="0"/>
              <a:t>How much “sloshing” could we see in the Western Interconnect?</a:t>
            </a:r>
          </a:p>
          <a:p>
            <a:pPr marL="1371600" lvl="2" indent="-457200">
              <a:buFont typeface="Arial" panose="020B0604020202020204" pitchFamily="34" charset="0"/>
              <a:buChar char="•"/>
            </a:pPr>
            <a:r>
              <a:rPr lang="en-US" sz="3200" dirty="0"/>
              <a:t>How would the RE technology mix factor in?</a:t>
            </a:r>
          </a:p>
          <a:p>
            <a:pPr marL="1371600" lvl="2" indent="-457200">
              <a:buFont typeface="Arial" panose="020B0604020202020204" pitchFamily="34" charset="0"/>
              <a:buChar char="•"/>
            </a:pPr>
            <a:r>
              <a:rPr lang="en-US" sz="3200" dirty="0"/>
              <a:t>How would future flows compare to current transmission usage?</a:t>
            </a:r>
          </a:p>
          <a:p>
            <a:pPr marL="1371600" lvl="2" indent="-457200">
              <a:buFont typeface="Arial" panose="020B0604020202020204" pitchFamily="34" charset="0"/>
              <a:buChar char="•"/>
            </a:pPr>
            <a:r>
              <a:rPr lang="en-US" sz="3200" dirty="0"/>
              <a:t>What kind of impacts could we see on coal WECC wide?</a:t>
            </a:r>
          </a:p>
        </p:txBody>
      </p:sp>
      <p:sp>
        <p:nvSpPr>
          <p:cNvPr id="3" name="Slide Number Placeholder 1"/>
          <p:cNvSpPr txBox="1">
            <a:spLocks/>
          </p:cNvSpPr>
          <p:nvPr/>
        </p:nvSpPr>
        <p:spPr>
          <a:xfrm>
            <a:off x="8610600" y="6477000"/>
            <a:ext cx="4572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728E73-8EB0-476A-B39A-5FC322D5C45E}" type="slidenum">
              <a:rPr lang="en-US" sz="1400" smtClean="0">
                <a:solidFill>
                  <a:srgbClr val="FFFFFF"/>
                </a:solidFill>
                <a:latin typeface="Calibri"/>
                <a:cs typeface="Calibri"/>
              </a:rPr>
              <a:pPr>
                <a:defRPr/>
              </a:pPr>
              <a:t>5</a:t>
            </a:fld>
            <a:endParaRPr lang="en-US" sz="1400" dirty="0">
              <a:solidFill>
                <a:srgbClr val="FFFFFF"/>
              </a:solidFill>
              <a:latin typeface="Calibri"/>
              <a:cs typeface="Calibri"/>
            </a:endParaRPr>
          </a:p>
        </p:txBody>
      </p:sp>
    </p:spTree>
    <p:extLst>
      <p:ext uri="{BB962C8B-B14F-4D97-AF65-F5344CB8AC3E}">
        <p14:creationId xmlns:p14="http://schemas.microsoft.com/office/powerpoint/2010/main" val="2093261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274571" y="1416107"/>
          <a:ext cx="8283586" cy="48731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sp>
        <p:nvSpPr>
          <p:cNvPr id="8" name="TextBox 7"/>
          <p:cNvSpPr txBox="1"/>
          <p:nvPr/>
        </p:nvSpPr>
        <p:spPr>
          <a:xfrm>
            <a:off x="1194318" y="503866"/>
            <a:ext cx="6756144" cy="646331"/>
          </a:xfrm>
          <a:prstGeom prst="rect">
            <a:avLst/>
          </a:prstGeom>
          <a:noFill/>
        </p:spPr>
        <p:txBody>
          <a:bodyPr wrap="square" rtlCol="0">
            <a:spAutoFit/>
          </a:bodyPr>
          <a:lstStyle/>
          <a:p>
            <a:pPr algn="ctr"/>
            <a:r>
              <a:rPr lang="en-US" sz="3600" dirty="0" smtClean="0"/>
              <a:t>Carbon Emission Trajectories</a:t>
            </a:r>
            <a:endParaRPr lang="en-US" sz="3600" dirty="0"/>
          </a:p>
        </p:txBody>
      </p:sp>
      <p:sp>
        <p:nvSpPr>
          <p:cNvPr id="2" name="TextBox 1"/>
          <p:cNvSpPr txBox="1"/>
          <p:nvPr/>
        </p:nvSpPr>
        <p:spPr>
          <a:xfrm>
            <a:off x="6447101" y="3344851"/>
            <a:ext cx="2511704" cy="1015663"/>
          </a:xfrm>
          <a:prstGeom prst="rect">
            <a:avLst/>
          </a:prstGeom>
          <a:solidFill>
            <a:schemeClr val="bg1"/>
          </a:solidFill>
        </p:spPr>
        <p:txBody>
          <a:bodyPr wrap="square" rtlCol="0">
            <a:spAutoFit/>
          </a:bodyPr>
          <a:lstStyle/>
          <a:p>
            <a:r>
              <a:rPr lang="en-US" sz="1200" dirty="0" smtClean="0"/>
              <a:t>CARB emissions trajectory to 2050</a:t>
            </a:r>
          </a:p>
          <a:p>
            <a:r>
              <a:rPr lang="en-US" sz="1200" dirty="0" smtClean="0"/>
              <a:t>Baseline Case results</a:t>
            </a:r>
          </a:p>
          <a:p>
            <a:r>
              <a:rPr lang="en-US" sz="1200" dirty="0" smtClean="0"/>
              <a:t>Target Case- Enhanced</a:t>
            </a:r>
          </a:p>
          <a:p>
            <a:r>
              <a:rPr lang="en-US" sz="1200" dirty="0" smtClean="0"/>
              <a:t>Target-Conventional</a:t>
            </a:r>
          </a:p>
          <a:p>
            <a:r>
              <a:rPr lang="en-US" sz="1200" dirty="0" smtClean="0"/>
              <a:t>Accelerated Case (Phase I)</a:t>
            </a:r>
          </a:p>
        </p:txBody>
      </p:sp>
      <p:sp>
        <p:nvSpPr>
          <p:cNvPr id="3" name="Oval 2"/>
          <p:cNvSpPr/>
          <p:nvPr/>
        </p:nvSpPr>
        <p:spPr>
          <a:xfrm>
            <a:off x="6400802" y="3622877"/>
            <a:ext cx="92598" cy="9144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400804" y="3806962"/>
            <a:ext cx="92598"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400804" y="3992298"/>
            <a:ext cx="92598" cy="9144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402735" y="4164312"/>
            <a:ext cx="92598" cy="91440"/>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331944" y="3499858"/>
            <a:ext cx="163391"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77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563525" y="6126163"/>
            <a:ext cx="1825949" cy="369332"/>
          </a:xfrm>
          <a:prstGeom prst="rect">
            <a:avLst/>
          </a:prstGeom>
          <a:noFill/>
        </p:spPr>
        <p:txBody>
          <a:bodyPr wrap="square" rtlCol="0">
            <a:spAutoFit/>
          </a:bodyPr>
          <a:lstStyle/>
          <a:p>
            <a:r>
              <a:rPr lang="en-US" smtClean="0"/>
              <a:t>Target- Enhanced</a:t>
            </a:r>
            <a:endParaRPr lang="en-US"/>
          </a:p>
        </p:txBody>
      </p:sp>
      <p:sp>
        <p:nvSpPr>
          <p:cNvPr id="3" name="TextBox 2"/>
          <p:cNvSpPr txBox="1"/>
          <p:nvPr/>
        </p:nvSpPr>
        <p:spPr>
          <a:xfrm>
            <a:off x="5430675" y="6126163"/>
            <a:ext cx="2473649" cy="369332"/>
          </a:xfrm>
          <a:prstGeom prst="rect">
            <a:avLst/>
          </a:prstGeom>
          <a:noFill/>
        </p:spPr>
        <p:txBody>
          <a:bodyPr wrap="square" rtlCol="0">
            <a:spAutoFit/>
          </a:bodyPr>
          <a:lstStyle/>
          <a:p>
            <a:r>
              <a:rPr lang="en-US" smtClean="0"/>
              <a:t>High Solar- Conventional</a:t>
            </a:r>
            <a:endParaRPr lang="en-US"/>
          </a:p>
        </p:txBody>
      </p:sp>
      <p:sp>
        <p:nvSpPr>
          <p:cNvPr id="4" name="TextBox 3"/>
          <p:cNvSpPr txBox="1"/>
          <p:nvPr/>
        </p:nvSpPr>
        <p:spPr>
          <a:xfrm>
            <a:off x="3597274" y="1230868"/>
            <a:ext cx="1949450" cy="369332"/>
          </a:xfrm>
          <a:prstGeom prst="rect">
            <a:avLst/>
          </a:prstGeom>
          <a:noFill/>
        </p:spPr>
        <p:txBody>
          <a:bodyPr wrap="square" rtlCol="0">
            <a:spAutoFit/>
          </a:bodyPr>
          <a:lstStyle/>
          <a:p>
            <a:r>
              <a:rPr lang="en-US" dirty="0" smtClean="0"/>
              <a:t>Net Load </a:t>
            </a:r>
            <a:r>
              <a:rPr lang="en-US" smtClean="0"/>
              <a:t>- Imports</a:t>
            </a:r>
            <a:endParaRPr lang="en-US" dirty="0"/>
          </a:p>
        </p:txBody>
      </p:sp>
      <p:grpSp>
        <p:nvGrpSpPr>
          <p:cNvPr id="5" name="Group 4"/>
          <p:cNvGrpSpPr/>
          <p:nvPr/>
        </p:nvGrpSpPr>
        <p:grpSpPr>
          <a:xfrm>
            <a:off x="998375" y="9330"/>
            <a:ext cx="7147249" cy="1140867"/>
            <a:chOff x="998375" y="9330"/>
            <a:chExt cx="7147249" cy="1140867"/>
          </a:xfrm>
        </p:grpSpPr>
        <p:sp>
          <p:nvSpPr>
            <p:cNvPr id="6" name="TextBox 5"/>
            <p:cNvSpPr txBox="1"/>
            <p:nvPr/>
          </p:nvSpPr>
          <p:spPr>
            <a:xfrm>
              <a:off x="998375" y="503866"/>
              <a:ext cx="7147249" cy="646331"/>
            </a:xfrm>
            <a:prstGeom prst="rect">
              <a:avLst/>
            </a:prstGeom>
            <a:noFill/>
          </p:spPr>
          <p:txBody>
            <a:bodyPr wrap="square" rtlCol="0">
              <a:spAutoFit/>
            </a:bodyPr>
            <a:lstStyle/>
            <a:p>
              <a:pPr algn="ctr"/>
              <a:r>
                <a:rPr lang="en-US" sz="3600" dirty="0" smtClean="0"/>
                <a:t>Steepest Ramp Day (Winter)</a:t>
              </a:r>
              <a:endParaRPr lang="en-US" sz="3600" dirty="0"/>
            </a:p>
          </p:txBody>
        </p:sp>
        <p:sp>
          <p:nvSpPr>
            <p:cNvPr id="7" name="TextBox 6"/>
            <p:cNvSpPr txBox="1"/>
            <p:nvPr/>
          </p:nvSpPr>
          <p:spPr>
            <a:xfrm>
              <a:off x="1539551" y="9330"/>
              <a:ext cx="6064898" cy="707886"/>
            </a:xfrm>
            <a:prstGeom prst="rect">
              <a:avLst/>
            </a:prstGeom>
            <a:noFill/>
          </p:spPr>
          <p:txBody>
            <a:bodyPr wrap="square" rtlCol="0">
              <a:spAutoFit/>
            </a:bodyPr>
            <a:lstStyle/>
            <a:p>
              <a:pPr algn="ctr"/>
              <a:r>
                <a:rPr lang="en-US" sz="4000" b="1" dirty="0" smtClean="0"/>
                <a:t>Low Carbon Grid Study</a:t>
              </a:r>
              <a:endParaRPr lang="en-US" sz="4000" b="1" dirty="0"/>
            </a:p>
          </p:txBody>
        </p:sp>
      </p:grpSp>
      <p:graphicFrame>
        <p:nvGraphicFramePr>
          <p:cNvPr id="8" name="Content Placeholder 18"/>
          <p:cNvGraphicFramePr>
            <a:graphicFrameLocks/>
          </p:cNvGraphicFramePr>
          <p:nvPr>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11"/>
          <p:cNvGraphicFramePr>
            <a:graphicFrameLocks/>
          </p:cNvGraphicFramePr>
          <p:nvPr>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93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302" y="34282"/>
            <a:ext cx="8229600" cy="1143000"/>
          </a:xfrm>
        </p:spPr>
        <p:txBody>
          <a:bodyPr/>
          <a:lstStyle/>
          <a:p>
            <a:r>
              <a:rPr lang="en-US" sz="3177" dirty="0"/>
              <a:t>Geographic Diversity Increases the Value of Wind By Reducing Frequency of Extremes</a:t>
            </a:r>
          </a:p>
        </p:txBody>
      </p:sp>
      <p:sp>
        <p:nvSpPr>
          <p:cNvPr id="4" name="Slide Number Placeholder 3"/>
          <p:cNvSpPr>
            <a:spLocks noGrp="1"/>
          </p:cNvSpPr>
          <p:nvPr>
            <p:ph type="sldNum" sz="quarter" idx="4294967295"/>
          </p:nvPr>
        </p:nvSpPr>
        <p:spPr>
          <a:xfrm>
            <a:off x="8589332" y="6551671"/>
            <a:ext cx="293140" cy="226714"/>
          </a:xfrm>
          <a:prstGeom prst="rect">
            <a:avLst/>
          </a:prstGeom>
        </p:spPr>
        <p:txBody>
          <a:bodyPr/>
          <a:lstStyle/>
          <a:p>
            <a:fld id="{F039628F-32BE-4F62-875E-B6B5EFCF1AA9}" type="slidenum">
              <a:rPr lang="en-US" smtClean="0"/>
              <a:pPr/>
              <a:t>8</a:t>
            </a:fld>
            <a:endParaRPr lang="en-US" dirty="0"/>
          </a:p>
        </p:txBody>
      </p:sp>
      <p:pic>
        <p:nvPicPr>
          <p:cNvPr id="8" name="Content Placeholder 7" descr="geo_Wind.pdf"/>
          <p:cNvPicPr>
            <a:picLocks noGrp="1" noChangeAspect="1"/>
          </p:cNvPicPr>
          <p:nvPr>
            <p:ph idx="1"/>
          </p:nvPr>
        </p:nvPicPr>
        <p:blipFill rotWithShape="1">
          <a:blip r:embed="rId2">
            <a:extLst>
              <a:ext uri="{28A0092B-C50C-407E-A947-70E740481C1C}">
                <a14:useLocalDpi xmlns:a14="http://schemas.microsoft.com/office/drawing/2010/main" val="0"/>
              </a:ext>
            </a:extLst>
          </a:blip>
          <a:srcRect l="-5659" t="5895" b="2885"/>
          <a:stretch/>
        </p:blipFill>
        <p:spPr>
          <a:xfrm>
            <a:off x="2208151" y="1297340"/>
            <a:ext cx="5237503" cy="3727238"/>
          </a:xfrm>
        </p:spPr>
      </p:pic>
      <p:pic>
        <p:nvPicPr>
          <p:cNvPr id="9" name="Picture 8" descr="Diverse_40pen_map.pdf"/>
          <p:cNvPicPr>
            <a:picLocks noChangeAspect="1"/>
          </p:cNvPicPr>
          <p:nvPr/>
        </p:nvPicPr>
        <p:blipFill rotWithShape="1">
          <a:blip r:embed="rId3">
            <a:extLst>
              <a:ext uri="{28A0092B-C50C-407E-A947-70E740481C1C}">
                <a14:useLocalDpi xmlns:a14="http://schemas.microsoft.com/office/drawing/2010/main" val="0"/>
              </a:ext>
            </a:extLst>
          </a:blip>
          <a:srcRect l="7788" t="11745" r="6539" b="10690"/>
          <a:stretch/>
        </p:blipFill>
        <p:spPr>
          <a:xfrm>
            <a:off x="134470" y="1131154"/>
            <a:ext cx="2204695" cy="2350298"/>
          </a:xfrm>
          <a:prstGeom prst="rect">
            <a:avLst/>
          </a:prstGeom>
        </p:spPr>
      </p:pic>
      <p:pic>
        <p:nvPicPr>
          <p:cNvPr id="10" name="Picture 9" descr="Concen_40pen_map.pdf"/>
          <p:cNvPicPr>
            <a:picLocks noChangeAspect="1"/>
          </p:cNvPicPr>
          <p:nvPr/>
        </p:nvPicPr>
        <p:blipFill rotWithShape="1">
          <a:blip r:embed="rId4">
            <a:extLst>
              <a:ext uri="{28A0092B-C50C-407E-A947-70E740481C1C}">
                <a14:useLocalDpi xmlns:a14="http://schemas.microsoft.com/office/drawing/2010/main" val="0"/>
              </a:ext>
            </a:extLst>
          </a:blip>
          <a:srcRect l="6538" t="11421" r="6677" b="11664"/>
          <a:stretch/>
        </p:blipFill>
        <p:spPr>
          <a:xfrm>
            <a:off x="180547" y="4454808"/>
            <a:ext cx="2172551" cy="2267205"/>
          </a:xfrm>
          <a:prstGeom prst="rect">
            <a:avLst/>
          </a:prstGeom>
        </p:spPr>
      </p:pic>
      <p:cxnSp>
        <p:nvCxnSpPr>
          <p:cNvPr id="12" name="Straight Arrow Connector 11"/>
          <p:cNvCxnSpPr/>
          <p:nvPr/>
        </p:nvCxnSpPr>
        <p:spPr>
          <a:xfrm>
            <a:off x="2346395" y="3457710"/>
            <a:ext cx="1175085" cy="27301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334875" y="4122441"/>
            <a:ext cx="1244208" cy="33236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2622886" y="5144636"/>
            <a:ext cx="6259586" cy="1503886"/>
          </a:xfrm>
          <a:prstGeom prst="roundRect">
            <a:avLst/>
          </a:prstGeom>
          <a:solidFill>
            <a:schemeClr val="accent5">
              <a:lumMod val="20000"/>
              <a:lumOff val="80000"/>
            </a:schemeClr>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r>
              <a:rPr lang="en-US" sz="1588" dirty="0">
                <a:solidFill>
                  <a:srgbClr val="303030"/>
                </a:solidFill>
              </a:rPr>
              <a:t>Geographic diversity of wind locations was increased by siting wind to minimize the variance of the aggregated wind output.  Higher diversity reduces time when wind is generating during low prices and wind curtailment, thereby increasing the energy value of wind.</a:t>
            </a:r>
          </a:p>
        </p:txBody>
      </p:sp>
      <p:sp>
        <p:nvSpPr>
          <p:cNvPr id="3" name="TextBox 2"/>
          <p:cNvSpPr txBox="1"/>
          <p:nvPr/>
        </p:nvSpPr>
        <p:spPr>
          <a:xfrm>
            <a:off x="347313" y="3647828"/>
            <a:ext cx="1906707" cy="620342"/>
          </a:xfrm>
          <a:prstGeom prst="rect">
            <a:avLst/>
          </a:prstGeom>
          <a:noFill/>
        </p:spPr>
        <p:txBody>
          <a:bodyPr wrap="square" lIns="89896" tIns="44948" rIns="89896" bIns="44948" rtlCol="0">
            <a:spAutoFit/>
          </a:bodyPr>
          <a:lstStyle/>
          <a:p>
            <a:r>
              <a:rPr lang="en-US" sz="1147" i="1" dirty="0"/>
              <a:t>Gray dots represent wind sites used in Reference Case with 40% Wind</a:t>
            </a:r>
          </a:p>
        </p:txBody>
      </p:sp>
    </p:spTree>
    <p:extLst>
      <p:ext uri="{BB962C8B-B14F-4D97-AF65-F5344CB8AC3E}">
        <p14:creationId xmlns:p14="http://schemas.microsoft.com/office/powerpoint/2010/main" val="4042532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0" y="8811"/>
            <a:ext cx="9144000" cy="427014"/>
          </a:xfrm>
        </p:spPr>
        <p:txBody>
          <a:bodyPr>
            <a:noAutofit/>
          </a:bodyPr>
          <a:lstStyle/>
          <a:p>
            <a:r>
              <a:rPr lang="en-US" sz="3200" dirty="0" smtClean="0">
                <a:solidFill>
                  <a:srgbClr val="000090"/>
                </a:solidFill>
              </a:rPr>
              <a:t>Wind in the east, solar in the south</a:t>
            </a:r>
            <a:endParaRPr lang="en-US" sz="3200" dirty="0">
              <a:solidFill>
                <a:srgbClr val="000090"/>
              </a:solidFill>
            </a:endParaRPr>
          </a:p>
        </p:txBody>
      </p:sp>
      <p:pic>
        <p:nvPicPr>
          <p:cNvPr id="10" name="Picture 9"/>
          <p:cNvPicPr/>
          <p:nvPr/>
        </p:nvPicPr>
        <p:blipFill>
          <a:blip r:embed="rId2">
            <a:extLst>
              <a:ext uri="{28A0092B-C50C-407E-A947-70E740481C1C}">
                <a14:useLocalDpi xmlns:a14="http://schemas.microsoft.com/office/drawing/2010/main"/>
              </a:ext>
            </a:extLst>
          </a:blip>
          <a:srcRect/>
          <a:stretch>
            <a:fillRect/>
          </a:stretch>
        </p:blipFill>
        <p:spPr bwMode="auto">
          <a:xfrm>
            <a:off x="35863" y="1643678"/>
            <a:ext cx="8860670" cy="5214321"/>
          </a:xfrm>
          <a:prstGeom prst="rect">
            <a:avLst/>
          </a:prstGeom>
          <a:noFill/>
          <a:ln>
            <a:noFill/>
          </a:ln>
        </p:spPr>
      </p:pic>
      <p:sp>
        <p:nvSpPr>
          <p:cNvPr id="4" name="Content Placeholder 2"/>
          <p:cNvSpPr>
            <a:spLocks noGrp="1"/>
          </p:cNvSpPr>
          <p:nvPr>
            <p:ph idx="1"/>
          </p:nvPr>
        </p:nvSpPr>
        <p:spPr>
          <a:xfrm>
            <a:off x="256691" y="494885"/>
            <a:ext cx="8716041" cy="1109920"/>
          </a:xfrm>
          <a:solidFill>
            <a:srgbClr val="FFFFFF"/>
          </a:solidFill>
        </p:spPr>
        <p:txBody>
          <a:bodyPr>
            <a:noAutofit/>
          </a:bodyPr>
          <a:lstStyle/>
          <a:p>
            <a:r>
              <a:rPr lang="en-US" sz="2200" dirty="0" smtClean="0"/>
              <a:t>Gas CCS deployed mostly in California</a:t>
            </a:r>
          </a:p>
          <a:p>
            <a:r>
              <a:rPr lang="en-US" sz="2200" dirty="0" smtClean="0"/>
              <a:t>Pacific Northwest hydro not readily available to California</a:t>
            </a:r>
          </a:p>
          <a:p>
            <a:r>
              <a:rPr lang="en-US" sz="2200" dirty="0" smtClean="0"/>
              <a:t>Wind sent westward towards coast</a:t>
            </a:r>
          </a:p>
        </p:txBody>
      </p:sp>
      <p:sp>
        <p:nvSpPr>
          <p:cNvPr id="5" name="Slide Number Placeholder 3"/>
          <p:cNvSpPr>
            <a:spLocks noGrp="1"/>
          </p:cNvSpPr>
          <p:nvPr>
            <p:ph type="sldNum" sz="quarter" idx="12"/>
          </p:nvPr>
        </p:nvSpPr>
        <p:spPr>
          <a:xfrm>
            <a:off x="7010400" y="6509980"/>
            <a:ext cx="2133600" cy="365125"/>
          </a:xfrm>
        </p:spPr>
        <p:txBody>
          <a:bodyPr/>
          <a:lstStyle/>
          <a:p>
            <a:pPr>
              <a:defRPr/>
            </a:pPr>
            <a:fld id="{B9288233-5D23-3244-AE01-EEDD8B0D756C}" type="slidenum">
              <a:rPr lang="en-US" smtClean="0"/>
              <a:pPr>
                <a:defRPr/>
              </a:pPr>
              <a:t>9</a:t>
            </a:fld>
            <a:endParaRPr lang="en-US"/>
          </a:p>
        </p:txBody>
      </p:sp>
    </p:spTree>
    <p:extLst>
      <p:ext uri="{BB962C8B-B14F-4D97-AF65-F5344CB8AC3E}">
        <p14:creationId xmlns:p14="http://schemas.microsoft.com/office/powerpoint/2010/main" val="419642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CS mixed palette">
      <a:dk1>
        <a:sysClr val="windowText" lastClr="000000"/>
      </a:dk1>
      <a:lt1>
        <a:sysClr val="window" lastClr="FFFFFF"/>
      </a:lt1>
      <a:dk2>
        <a:srgbClr val="000000"/>
      </a:dk2>
      <a:lt2>
        <a:srgbClr val="FFFFFF"/>
      </a:lt2>
      <a:accent1>
        <a:srgbClr val="007AA5"/>
      </a:accent1>
      <a:accent2>
        <a:srgbClr val="6EC829"/>
      </a:accent2>
      <a:accent3>
        <a:srgbClr val="FF522B"/>
      </a:accent3>
      <a:accent4>
        <a:srgbClr val="FFC600"/>
      </a:accent4>
      <a:accent5>
        <a:srgbClr val="00AEEF"/>
      </a:accent5>
      <a:accent6>
        <a:srgbClr val="FF009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1F497D"/>
      </a:dk2>
      <a:lt2>
        <a:srgbClr val="EEECE1"/>
      </a:lt2>
      <a:accent1>
        <a:srgbClr val="FFE900"/>
      </a:accent1>
      <a:accent2>
        <a:srgbClr val="FF522B"/>
      </a:accent2>
      <a:accent3>
        <a:srgbClr val="FF0093"/>
      </a:accent3>
      <a:accent4>
        <a:srgbClr val="3044B5"/>
      </a:accent4>
      <a:accent5>
        <a:srgbClr val="007AA5"/>
      </a:accent5>
      <a:accent6>
        <a:srgbClr val="00AEEB"/>
      </a:accent6>
      <a:hlink>
        <a:srgbClr val="BBDC00"/>
      </a:hlink>
      <a:folHlink>
        <a:srgbClr val="6EC8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UCS mixed palette">
      <a:dk1>
        <a:sysClr val="windowText" lastClr="000000"/>
      </a:dk1>
      <a:lt1>
        <a:sysClr val="window" lastClr="FFFFFF"/>
      </a:lt1>
      <a:dk2>
        <a:srgbClr val="000000"/>
      </a:dk2>
      <a:lt2>
        <a:srgbClr val="FFFFFF"/>
      </a:lt2>
      <a:accent1>
        <a:srgbClr val="007AA5"/>
      </a:accent1>
      <a:accent2>
        <a:srgbClr val="6EC829"/>
      </a:accent2>
      <a:accent3>
        <a:srgbClr val="FF522B"/>
      </a:accent3>
      <a:accent4>
        <a:srgbClr val="FFC600"/>
      </a:accent4>
      <a:accent5>
        <a:srgbClr val="00AEEF"/>
      </a:accent5>
      <a:accent6>
        <a:srgbClr val="FF009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E70870506484793DF7F85BDDBD637" ma:contentTypeVersion="0" ma:contentTypeDescription="Create a new document." ma:contentTypeScope="" ma:versionID="ff75691391d1789b438c27ce7e6cf44a">
  <xsd:schema xmlns:xsd="http://www.w3.org/2001/XMLSchema" xmlns:xs="http://www.w3.org/2001/XMLSchema" xmlns:p="http://schemas.microsoft.com/office/2006/metadata/properties" xmlns:ns2="93433385-3ba0-42b3-a7b2-1fa4b3af3e85" targetNamespace="http://schemas.microsoft.com/office/2006/metadata/properties" ma:root="true" ma:fieldsID="4fc9b1d9ada20a7d54152da41f6470eb" ns2:_="">
    <xsd:import namespace="93433385-3ba0-42b3-a7b2-1fa4b3af3e8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33385-3ba0-42b3-a7b2-1fa4b3af3e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3433385-3ba0-42b3-a7b2-1fa4b3af3e85">RZYKTTSEZVVD-355-2</_dlc_DocId>
    <_dlc_DocIdUrl xmlns="93433385-3ba0-42b3-a7b2-1fa4b3af3e85">
      <Url>http://sharepoint.ucsusa.org/departments/communications/_layouts/DocIdRedir.aspx?ID=RZYKTTSEZVVD-355-2</Url>
      <Description>RZYKTTSEZVVD-355-2</Description>
    </_dlc_DocIdUrl>
  </documentManagement>
</p:properties>
</file>

<file path=customXml/itemProps1.xml><?xml version="1.0" encoding="utf-8"?>
<ds:datastoreItem xmlns:ds="http://schemas.openxmlformats.org/officeDocument/2006/customXml" ds:itemID="{07C7DA0C-E1FD-4728-A048-B409F8FCA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433385-3ba0-42b3-a7b2-1fa4b3af3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3011B9-BBB0-414C-AC7F-55F934C0EC20}">
  <ds:schemaRefs>
    <ds:schemaRef ds:uri="http://schemas.microsoft.com/sharepoint/v3/contenttype/forms"/>
  </ds:schemaRefs>
</ds:datastoreItem>
</file>

<file path=customXml/itemProps3.xml><?xml version="1.0" encoding="utf-8"?>
<ds:datastoreItem xmlns:ds="http://schemas.openxmlformats.org/officeDocument/2006/customXml" ds:itemID="{79D9F8C2-1BFF-4010-857A-69AE3FE35DE7}">
  <ds:schemaRefs>
    <ds:schemaRef ds:uri="http://schemas.microsoft.com/sharepoint/events"/>
  </ds:schemaRefs>
</ds:datastoreItem>
</file>

<file path=customXml/itemProps4.xml><?xml version="1.0" encoding="utf-8"?>
<ds:datastoreItem xmlns:ds="http://schemas.openxmlformats.org/officeDocument/2006/customXml" ds:itemID="{CB3166FC-626E-4C7B-B7C0-7645CD08792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3433385-3ba0-42b3-a7b2-1fa4b3af3e8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4846</TotalTime>
  <Words>2023</Words>
  <Application>Microsoft Office PowerPoint</Application>
  <PresentationFormat>On-screen Show (4:3)</PresentationFormat>
  <Paragraphs>355</Paragraphs>
  <Slides>35</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ＭＳ Ｐゴシック</vt:lpstr>
      <vt:lpstr>Arial</vt:lpstr>
      <vt:lpstr>Calibri</vt:lpstr>
      <vt:lpstr>Courier New</vt:lpstr>
      <vt:lpstr>Times New Roman</vt:lpstr>
      <vt:lpstr>Wingdings</vt:lpstr>
      <vt:lpstr>Office Theme</vt:lpstr>
      <vt:lpstr>2_Office Theme</vt:lpstr>
      <vt:lpstr>4_Office Theme</vt:lpstr>
      <vt:lpstr>PowerPoint Presentation</vt:lpstr>
      <vt:lpstr>PowerPoint Presentation</vt:lpstr>
      <vt:lpstr>PowerPoint Presentation</vt:lpstr>
      <vt:lpstr>Decline in Economic Value Primarily Driven by Decreases in Capacity and Energy Value</vt:lpstr>
      <vt:lpstr>PowerPoint Presentation</vt:lpstr>
      <vt:lpstr>PowerPoint Presentation</vt:lpstr>
      <vt:lpstr>PowerPoint Presentation</vt:lpstr>
      <vt:lpstr>Geographic Diversity Increases the Value of Wind By Reducing Frequency of Extremes</vt:lpstr>
      <vt:lpstr>Wind in the east, solar in the south</vt:lpstr>
      <vt:lpstr>PowerPoint Presentation</vt:lpstr>
      <vt:lpstr>PowerPoint Presentation</vt:lpstr>
      <vt:lpstr>Curtailment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Company>Union of Concerned Scientists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Hayes</dc:creator>
  <cp:lastModifiedBy>Brian Parsons</cp:lastModifiedBy>
  <cp:revision>200</cp:revision>
  <dcterms:created xsi:type="dcterms:W3CDTF">2015-06-18T13:17:00Z</dcterms:created>
  <dcterms:modified xsi:type="dcterms:W3CDTF">2016-01-08T16:04:55Z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0x01010040EE70870506484793DF7F85BDDBD637</vt:lpwstr>
  </property>
  <property fmtid="{D5CDD505-2E9C-101B-9397-08002B2CF9AE}" pid="3" name="_dlc_DocIdItemGuid">
    <vt:lpwstr>d895acf4-778f-40ee-b310-9c2e41f5bd26</vt:lpwstr>
  </property>
</Properties>
</file>